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5.xml" ContentType="application/vnd.openxmlformats-officedocument.presentationml.tags+xml"/>
  <Override PartName="/ppt/notesSlides/notesSlide82.xml" ContentType="application/vnd.openxmlformats-officedocument.presentationml.notesSlide+xml"/>
  <Override PartName="/ppt/tags/tag6.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7.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272" r:id="rId3"/>
    <p:sldId id="531" r:id="rId4"/>
    <p:sldId id="267" r:id="rId5"/>
    <p:sldId id="546" r:id="rId6"/>
    <p:sldId id="556" r:id="rId7"/>
    <p:sldId id="547" r:id="rId8"/>
    <p:sldId id="548" r:id="rId9"/>
    <p:sldId id="549" r:id="rId10"/>
    <p:sldId id="550" r:id="rId11"/>
    <p:sldId id="551" r:id="rId12"/>
    <p:sldId id="552" r:id="rId13"/>
    <p:sldId id="553" r:id="rId14"/>
    <p:sldId id="554" r:id="rId15"/>
    <p:sldId id="555" r:id="rId16"/>
    <p:sldId id="542" r:id="rId17"/>
    <p:sldId id="558" r:id="rId18"/>
    <p:sldId id="559" r:id="rId19"/>
    <p:sldId id="560" r:id="rId20"/>
    <p:sldId id="562" r:id="rId21"/>
    <p:sldId id="561" r:id="rId22"/>
    <p:sldId id="575" r:id="rId23"/>
    <p:sldId id="576" r:id="rId24"/>
    <p:sldId id="577" r:id="rId25"/>
    <p:sldId id="578" r:id="rId26"/>
    <p:sldId id="579" r:id="rId27"/>
    <p:sldId id="580" r:id="rId28"/>
    <p:sldId id="563" r:id="rId29"/>
    <p:sldId id="564" r:id="rId30"/>
    <p:sldId id="565" r:id="rId31"/>
    <p:sldId id="566" r:id="rId32"/>
    <p:sldId id="567" r:id="rId33"/>
    <p:sldId id="568" r:id="rId34"/>
    <p:sldId id="569" r:id="rId35"/>
    <p:sldId id="570" r:id="rId36"/>
    <p:sldId id="572" r:id="rId37"/>
    <p:sldId id="573" r:id="rId38"/>
    <p:sldId id="574" r:id="rId39"/>
    <p:sldId id="571" r:id="rId40"/>
    <p:sldId id="581" r:id="rId41"/>
    <p:sldId id="557" r:id="rId42"/>
    <p:sldId id="583" r:id="rId43"/>
    <p:sldId id="584" r:id="rId44"/>
    <p:sldId id="585" r:id="rId45"/>
    <p:sldId id="586" r:id="rId46"/>
    <p:sldId id="587" r:id="rId47"/>
    <p:sldId id="588" r:id="rId48"/>
    <p:sldId id="589" r:id="rId49"/>
    <p:sldId id="590" r:id="rId50"/>
    <p:sldId id="591" r:id="rId51"/>
    <p:sldId id="592" r:id="rId52"/>
    <p:sldId id="593" r:id="rId53"/>
    <p:sldId id="594" r:id="rId54"/>
    <p:sldId id="595" r:id="rId55"/>
    <p:sldId id="596" r:id="rId56"/>
    <p:sldId id="597" r:id="rId57"/>
    <p:sldId id="543" r:id="rId58"/>
    <p:sldId id="582" r:id="rId59"/>
    <p:sldId id="598" r:id="rId60"/>
    <p:sldId id="599" r:id="rId61"/>
    <p:sldId id="600" r:id="rId62"/>
    <p:sldId id="601" r:id="rId63"/>
    <p:sldId id="602" r:id="rId64"/>
    <p:sldId id="603" r:id="rId65"/>
    <p:sldId id="604" r:id="rId66"/>
    <p:sldId id="544" r:id="rId67"/>
    <p:sldId id="605" r:id="rId68"/>
    <p:sldId id="606" r:id="rId69"/>
    <p:sldId id="607" r:id="rId70"/>
    <p:sldId id="608" r:id="rId71"/>
    <p:sldId id="609" r:id="rId72"/>
    <p:sldId id="610" r:id="rId73"/>
    <p:sldId id="611" r:id="rId74"/>
    <p:sldId id="612" r:id="rId75"/>
    <p:sldId id="613" r:id="rId76"/>
    <p:sldId id="614" r:id="rId77"/>
    <p:sldId id="615" r:id="rId78"/>
    <p:sldId id="616" r:id="rId79"/>
    <p:sldId id="617" r:id="rId80"/>
    <p:sldId id="618" r:id="rId81"/>
    <p:sldId id="619" r:id="rId82"/>
    <p:sldId id="620" r:id="rId83"/>
    <p:sldId id="621" r:id="rId84"/>
    <p:sldId id="545" r:id="rId85"/>
    <p:sldId id="622" r:id="rId86"/>
    <p:sldId id="623" r:id="rId87"/>
    <p:sldId id="624" r:id="rId88"/>
    <p:sldId id="625" r:id="rId89"/>
    <p:sldId id="626" r:id="rId90"/>
    <p:sldId id="627" r:id="rId91"/>
    <p:sldId id="628" r:id="rId92"/>
    <p:sldId id="629" r:id="rId93"/>
    <p:sldId id="630" r:id="rId94"/>
    <p:sldId id="631" r:id="rId95"/>
    <p:sldId id="632" r:id="rId96"/>
    <p:sldId id="633" r:id="rId97"/>
    <p:sldId id="634" r:id="rId98"/>
    <p:sldId id="635" r:id="rId99"/>
    <p:sldId id="636" r:id="rId100"/>
    <p:sldId id="637" r:id="rId101"/>
    <p:sldId id="540"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18"/>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CAF21-1CF8-481C-9E90-C98AE780F7CC}" v="5" dt="2021-03-03T19:06:11.785"/>
    <p1510:client id="{C012AF65-1AD4-4C8D-B7D7-CC47CD261051}" v="30" dt="2021-03-03T19:05:02.006"/>
    <p1510:client id="{E407A110-606F-4C78-90D3-027B9E5F7EE1}" v="5" dt="2021-03-03T16:04:59.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1199" autoAdjust="0"/>
  </p:normalViewPr>
  <p:slideViewPr>
    <p:cSldViewPr snapToGrid="0">
      <p:cViewPr varScale="1">
        <p:scale>
          <a:sx n="89" d="100"/>
          <a:sy n="89" d="100"/>
        </p:scale>
        <p:origin x="10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0C7081D8-CD69-4BEA-991A-9C4D229EB78A}"/>
    <pc:docChg chg="delSld">
      <pc:chgData name="Guest User" userId="" providerId="Windows Live" clId="Web-{0C7081D8-CD69-4BEA-991A-9C4D229EB78A}" dt="2021-02-03T20:06:26.245" v="14"/>
      <pc:docMkLst>
        <pc:docMk/>
      </pc:docMkLst>
      <pc:sldChg chg="del">
        <pc:chgData name="Guest User" userId="" providerId="Windows Live" clId="Web-{0C7081D8-CD69-4BEA-991A-9C4D229EB78A}" dt="2021-02-03T20:06:26.245" v="14"/>
        <pc:sldMkLst>
          <pc:docMk/>
          <pc:sldMk cId="2599077204" sldId="638"/>
        </pc:sldMkLst>
      </pc:sldChg>
      <pc:sldChg chg="del">
        <pc:chgData name="Guest User" userId="" providerId="Windows Live" clId="Web-{0C7081D8-CD69-4BEA-991A-9C4D229EB78A}" dt="2021-02-03T20:06:23.495" v="13"/>
        <pc:sldMkLst>
          <pc:docMk/>
          <pc:sldMk cId="3244248473" sldId="639"/>
        </pc:sldMkLst>
      </pc:sldChg>
      <pc:sldChg chg="del">
        <pc:chgData name="Guest User" userId="" providerId="Windows Live" clId="Web-{0C7081D8-CD69-4BEA-991A-9C4D229EB78A}" dt="2021-02-03T20:06:20.338" v="12"/>
        <pc:sldMkLst>
          <pc:docMk/>
          <pc:sldMk cId="228857582" sldId="640"/>
        </pc:sldMkLst>
      </pc:sldChg>
      <pc:sldChg chg="del">
        <pc:chgData name="Guest User" userId="" providerId="Windows Live" clId="Web-{0C7081D8-CD69-4BEA-991A-9C4D229EB78A}" dt="2021-02-03T20:06:17.104" v="11"/>
        <pc:sldMkLst>
          <pc:docMk/>
          <pc:sldMk cId="4124046058" sldId="641"/>
        </pc:sldMkLst>
      </pc:sldChg>
      <pc:sldChg chg="del">
        <pc:chgData name="Guest User" userId="" providerId="Windows Live" clId="Web-{0C7081D8-CD69-4BEA-991A-9C4D229EB78A}" dt="2021-02-03T20:06:09.666" v="9"/>
        <pc:sldMkLst>
          <pc:docMk/>
          <pc:sldMk cId="3661935090" sldId="642"/>
        </pc:sldMkLst>
      </pc:sldChg>
      <pc:sldChg chg="del">
        <pc:chgData name="Guest User" userId="" providerId="Windows Live" clId="Web-{0C7081D8-CD69-4BEA-991A-9C4D229EB78A}" dt="2021-02-03T20:06:13.588" v="10"/>
        <pc:sldMkLst>
          <pc:docMk/>
          <pc:sldMk cId="2302845377" sldId="643"/>
        </pc:sldMkLst>
      </pc:sldChg>
      <pc:sldChg chg="del">
        <pc:chgData name="Guest User" userId="" providerId="Windows Live" clId="Web-{0C7081D8-CD69-4BEA-991A-9C4D229EB78A}" dt="2021-02-03T20:06:05.431" v="8"/>
        <pc:sldMkLst>
          <pc:docMk/>
          <pc:sldMk cId="2106182783" sldId="644"/>
        </pc:sldMkLst>
      </pc:sldChg>
      <pc:sldChg chg="del">
        <pc:chgData name="Guest User" userId="" providerId="Windows Live" clId="Web-{0C7081D8-CD69-4BEA-991A-9C4D229EB78A}" dt="2021-02-03T20:06:01.774" v="7"/>
        <pc:sldMkLst>
          <pc:docMk/>
          <pc:sldMk cId="3622722072" sldId="645"/>
        </pc:sldMkLst>
      </pc:sldChg>
      <pc:sldChg chg="del">
        <pc:chgData name="Guest User" userId="" providerId="Windows Live" clId="Web-{0C7081D8-CD69-4BEA-991A-9C4D229EB78A}" dt="2021-02-03T20:05:58.509" v="6"/>
        <pc:sldMkLst>
          <pc:docMk/>
          <pc:sldMk cId="2171826156" sldId="646"/>
        </pc:sldMkLst>
      </pc:sldChg>
      <pc:sldChg chg="del">
        <pc:chgData name="Guest User" userId="" providerId="Windows Live" clId="Web-{0C7081D8-CD69-4BEA-991A-9C4D229EB78A}" dt="2021-02-03T20:05:55.243" v="5"/>
        <pc:sldMkLst>
          <pc:docMk/>
          <pc:sldMk cId="244891277" sldId="647"/>
        </pc:sldMkLst>
      </pc:sldChg>
      <pc:sldChg chg="del">
        <pc:chgData name="Guest User" userId="" providerId="Windows Live" clId="Web-{0C7081D8-CD69-4BEA-991A-9C4D229EB78A}" dt="2021-02-03T20:05:52.211" v="4"/>
        <pc:sldMkLst>
          <pc:docMk/>
          <pc:sldMk cId="3448088257" sldId="648"/>
        </pc:sldMkLst>
      </pc:sldChg>
      <pc:sldChg chg="del">
        <pc:chgData name="Guest User" userId="" providerId="Windows Live" clId="Web-{0C7081D8-CD69-4BEA-991A-9C4D229EB78A}" dt="2021-02-03T20:05:48.320" v="3"/>
        <pc:sldMkLst>
          <pc:docMk/>
          <pc:sldMk cId="1424402249" sldId="649"/>
        </pc:sldMkLst>
      </pc:sldChg>
      <pc:sldChg chg="del">
        <pc:chgData name="Guest User" userId="" providerId="Windows Live" clId="Web-{0C7081D8-CD69-4BEA-991A-9C4D229EB78A}" dt="2021-02-03T20:05:44.967" v="2"/>
        <pc:sldMkLst>
          <pc:docMk/>
          <pc:sldMk cId="1802451422" sldId="650"/>
        </pc:sldMkLst>
      </pc:sldChg>
      <pc:sldChg chg="del">
        <pc:chgData name="Guest User" userId="" providerId="Windows Live" clId="Web-{0C7081D8-CD69-4BEA-991A-9C4D229EB78A}" dt="2021-02-03T20:05:41.039" v="1"/>
        <pc:sldMkLst>
          <pc:docMk/>
          <pc:sldMk cId="2083596503" sldId="651"/>
        </pc:sldMkLst>
      </pc:sldChg>
      <pc:sldChg chg="del">
        <pc:chgData name="Guest User" userId="" providerId="Windows Live" clId="Web-{0C7081D8-CD69-4BEA-991A-9C4D229EB78A}" dt="2021-02-03T20:05:34.460" v="0"/>
        <pc:sldMkLst>
          <pc:docMk/>
          <pc:sldMk cId="1897487746" sldId="652"/>
        </pc:sldMkLst>
      </pc:sldChg>
    </pc:docChg>
  </pc:docChgLst>
  <pc:docChgLst>
    <pc:chgData name="Daniel Kaufmann" userId="934340720f57f02e" providerId="LiveId" clId="{B1919268-45C1-423C-B3A3-F5D296BDBF96}"/>
    <pc:docChg chg="custSel modSld">
      <pc:chgData name="Daniel Kaufmann" userId="934340720f57f02e" providerId="LiveId" clId="{B1919268-45C1-423C-B3A3-F5D296BDBF96}" dt="2021-02-02T18:00:50.287" v="1975"/>
      <pc:docMkLst>
        <pc:docMk/>
      </pc:docMkLst>
      <pc:sldChg chg="modSp mod modNotesTx">
        <pc:chgData name="Daniel Kaufmann" userId="934340720f57f02e" providerId="LiveId" clId="{B1919268-45C1-423C-B3A3-F5D296BDBF96}" dt="2021-02-02T18:00:50.287" v="1975"/>
        <pc:sldMkLst>
          <pc:docMk/>
          <pc:sldMk cId="2462771887" sldId="531"/>
        </pc:sldMkLst>
        <pc:spChg chg="mod">
          <ac:chgData name="Daniel Kaufmann" userId="934340720f57f02e" providerId="LiveId" clId="{B1919268-45C1-423C-B3A3-F5D296BDBF96}" dt="2021-02-02T18:00:44.821" v="1974" actId="20577"/>
          <ac:spMkLst>
            <pc:docMk/>
            <pc:sldMk cId="2462771887" sldId="531"/>
            <ac:spMk id="4" creationId="{F5409B42-EE5B-4026-9C08-EA0F9252DFAF}"/>
          </ac:spMkLst>
        </pc:spChg>
      </pc:sldChg>
      <pc:sldChg chg="modNotesTx">
        <pc:chgData name="Daniel Kaufmann" userId="934340720f57f02e" providerId="LiveId" clId="{B1919268-45C1-423C-B3A3-F5D296BDBF96}" dt="2021-02-02T16:22:56.198" v="600" actId="33524"/>
        <pc:sldMkLst>
          <pc:docMk/>
          <pc:sldMk cId="376378390" sldId="552"/>
        </pc:sldMkLst>
      </pc:sldChg>
      <pc:sldChg chg="addSp delSp modSp mod modClrScheme delAnim modAnim chgLayout modNotesTx">
        <pc:chgData name="Daniel Kaufmann" userId="934340720f57f02e" providerId="LiveId" clId="{B1919268-45C1-423C-B3A3-F5D296BDBF96}" dt="2021-01-28T15:49:59.395" v="63" actId="14100"/>
        <pc:sldMkLst>
          <pc:docMk/>
          <pc:sldMk cId="580182512" sldId="556"/>
        </pc:sldMkLst>
        <pc:spChg chg="mod ord">
          <ac:chgData name="Daniel Kaufmann" userId="934340720f57f02e" providerId="LiveId" clId="{B1919268-45C1-423C-B3A3-F5D296BDBF96}" dt="2021-01-20T03:31:28.314" v="18" actId="20577"/>
          <ac:spMkLst>
            <pc:docMk/>
            <pc:sldMk cId="580182512" sldId="556"/>
            <ac:spMk id="2" creationId="{01883DE8-D9C9-41A1-9865-673F84B8FAB1}"/>
          </ac:spMkLst>
        </pc:spChg>
        <pc:spChg chg="del">
          <ac:chgData name="Daniel Kaufmann" userId="934340720f57f02e" providerId="LiveId" clId="{B1919268-45C1-423C-B3A3-F5D296BDBF96}" dt="2021-01-20T03:31:12.387" v="0" actId="700"/>
          <ac:spMkLst>
            <pc:docMk/>
            <pc:sldMk cId="580182512" sldId="556"/>
            <ac:spMk id="3" creationId="{A0DA8F7B-7312-47F9-A6AD-A042527E5B23}"/>
          </ac:spMkLst>
        </pc:spChg>
        <pc:picChg chg="add mod">
          <ac:chgData name="Daniel Kaufmann" userId="934340720f57f02e" providerId="LiveId" clId="{B1919268-45C1-423C-B3A3-F5D296BDBF96}" dt="2021-01-28T15:49:59.395" v="63" actId="14100"/>
          <ac:picMkLst>
            <pc:docMk/>
            <pc:sldMk cId="580182512" sldId="556"/>
            <ac:picMk id="3" creationId="{6C54FCB5-2BA0-44D8-9907-3B26F9345DBE}"/>
          </ac:picMkLst>
        </pc:picChg>
        <pc:picChg chg="add del mod">
          <ac:chgData name="Daniel Kaufmann" userId="934340720f57f02e" providerId="LiveId" clId="{B1919268-45C1-423C-B3A3-F5D296BDBF96}" dt="2021-01-20T03:32:02.626" v="20" actId="478"/>
          <ac:picMkLst>
            <pc:docMk/>
            <pc:sldMk cId="580182512" sldId="556"/>
            <ac:picMk id="4" creationId="{77DA77A4-1E56-449B-B5A8-D2D4DC3FC8F1}"/>
          </ac:picMkLst>
        </pc:picChg>
      </pc:sldChg>
      <pc:sldChg chg="addSp delSp modSp mod modClrScheme modAnim chgLayout modNotesTx">
        <pc:chgData name="Daniel Kaufmann" userId="934340720f57f02e" providerId="LiveId" clId="{B1919268-45C1-423C-B3A3-F5D296BDBF96}" dt="2021-01-29T17:00:24.672" v="83" actId="20577"/>
        <pc:sldMkLst>
          <pc:docMk/>
          <pc:sldMk cId="1819845702" sldId="557"/>
        </pc:sldMkLst>
        <pc:spChg chg="mod ord">
          <ac:chgData name="Daniel Kaufmann" userId="934340720f57f02e" providerId="LiveId" clId="{B1919268-45C1-423C-B3A3-F5D296BDBF96}" dt="2021-01-29T16:59:52.064" v="76" actId="1076"/>
          <ac:spMkLst>
            <pc:docMk/>
            <pc:sldMk cId="1819845702" sldId="557"/>
            <ac:spMk id="2" creationId="{E1CEE8C5-273F-4C3E-87FE-450381B7E40D}"/>
          </ac:spMkLst>
        </pc:spChg>
        <pc:spChg chg="del">
          <ac:chgData name="Daniel Kaufmann" userId="934340720f57f02e" providerId="LiveId" clId="{B1919268-45C1-423C-B3A3-F5D296BDBF96}" dt="2021-01-29T16:59:48.304" v="75" actId="700"/>
          <ac:spMkLst>
            <pc:docMk/>
            <pc:sldMk cId="1819845702" sldId="557"/>
            <ac:spMk id="3" creationId="{6DE0C6CE-3B51-4C94-9CA3-92F8C2671ECD}"/>
          </ac:spMkLst>
        </pc:spChg>
        <pc:picChg chg="add mod">
          <ac:chgData name="Daniel Kaufmann" userId="934340720f57f02e" providerId="LiveId" clId="{B1919268-45C1-423C-B3A3-F5D296BDBF96}" dt="2021-01-29T17:00:11.513" v="79" actId="14100"/>
          <ac:picMkLst>
            <pc:docMk/>
            <pc:sldMk cId="1819845702" sldId="557"/>
            <ac:picMk id="4" creationId="{FF132325-50B2-474D-B400-D10A2F0E929D}"/>
          </ac:picMkLst>
        </pc:picChg>
      </pc:sldChg>
      <pc:sldChg chg="addSp delSp modSp mod modClrScheme modAnim chgLayout modNotesTx">
        <pc:chgData name="Daniel Kaufmann" userId="934340720f57f02e" providerId="LiveId" clId="{B1919268-45C1-423C-B3A3-F5D296BDBF96}" dt="2021-02-02T16:23:21.593" v="603"/>
        <pc:sldMkLst>
          <pc:docMk/>
          <pc:sldMk cId="3384499211" sldId="561"/>
        </pc:sldMkLst>
        <pc:spChg chg="mod ord">
          <ac:chgData name="Daniel Kaufmann" userId="934340720f57f02e" providerId="LiveId" clId="{B1919268-45C1-423C-B3A3-F5D296BDBF96}" dt="2021-01-28T15:48:57.842" v="57" actId="404"/>
          <ac:spMkLst>
            <pc:docMk/>
            <pc:sldMk cId="3384499211" sldId="561"/>
            <ac:spMk id="2" creationId="{5B1DD2D8-7B2D-42B7-820B-4C74AFFA6025}"/>
          </ac:spMkLst>
        </pc:spChg>
        <pc:spChg chg="del">
          <ac:chgData name="Daniel Kaufmann" userId="934340720f57f02e" providerId="LiveId" clId="{B1919268-45C1-423C-B3A3-F5D296BDBF96}" dt="2021-01-28T15:48:42.207" v="24" actId="700"/>
          <ac:spMkLst>
            <pc:docMk/>
            <pc:sldMk cId="3384499211" sldId="561"/>
            <ac:spMk id="3" creationId="{89DA9739-9A72-4E12-9E64-E73E8DE24D31}"/>
          </ac:spMkLst>
        </pc:spChg>
        <pc:spChg chg="del">
          <ac:chgData name="Daniel Kaufmann" userId="934340720f57f02e" providerId="LiveId" clId="{B1919268-45C1-423C-B3A3-F5D296BDBF96}" dt="2021-01-28T15:48:42.207" v="24" actId="700"/>
          <ac:spMkLst>
            <pc:docMk/>
            <pc:sldMk cId="3384499211" sldId="561"/>
            <ac:spMk id="4" creationId="{1942AE72-D77C-4C9D-9198-4EE359E300D8}"/>
          </ac:spMkLst>
        </pc:spChg>
        <pc:picChg chg="add mod">
          <ac:chgData name="Daniel Kaufmann" userId="934340720f57f02e" providerId="LiveId" clId="{B1919268-45C1-423C-B3A3-F5D296BDBF96}" dt="2021-01-28T15:49:17.562" v="60" actId="14100"/>
          <ac:picMkLst>
            <pc:docMk/>
            <pc:sldMk cId="3384499211" sldId="561"/>
            <ac:picMk id="5" creationId="{F34488A8-B425-4141-9ABA-67024B565ED8}"/>
          </ac:picMkLst>
        </pc:picChg>
      </pc:sldChg>
      <pc:sldChg chg="modNotesTx">
        <pc:chgData name="Daniel Kaufmann" userId="934340720f57f02e" providerId="LiveId" clId="{B1919268-45C1-423C-B3A3-F5D296BDBF96}" dt="2021-02-02T16:25:35.905" v="1543" actId="20577"/>
        <pc:sldMkLst>
          <pc:docMk/>
          <pc:sldMk cId="3706839535" sldId="575"/>
        </pc:sldMkLst>
      </pc:sldChg>
      <pc:sldChg chg="modNotesTx">
        <pc:chgData name="Daniel Kaufmann" userId="934340720f57f02e" providerId="LiveId" clId="{B1919268-45C1-423C-B3A3-F5D296BDBF96}" dt="2021-02-02T16:27:12.866" v="1834" actId="12"/>
        <pc:sldMkLst>
          <pc:docMk/>
          <pc:sldMk cId="1611802146" sldId="577"/>
        </pc:sldMkLst>
      </pc:sldChg>
      <pc:sldChg chg="modNotesTx">
        <pc:chgData name="Daniel Kaufmann" userId="934340720f57f02e" providerId="LiveId" clId="{B1919268-45C1-423C-B3A3-F5D296BDBF96}" dt="2021-02-02T16:27:57.605" v="1835"/>
        <pc:sldMkLst>
          <pc:docMk/>
          <pc:sldMk cId="840756965" sldId="578"/>
        </pc:sldMkLst>
      </pc:sldChg>
      <pc:sldChg chg="addSp delSp modSp mod modClrScheme modAnim chgLayout modNotesTx">
        <pc:chgData name="Daniel Kaufmann" userId="934340720f57f02e" providerId="LiveId" clId="{B1919268-45C1-423C-B3A3-F5D296BDBF96}" dt="2021-01-31T05:29:00.257" v="126" actId="14100"/>
        <pc:sldMkLst>
          <pc:docMk/>
          <pc:sldMk cId="1003601995" sldId="582"/>
        </pc:sldMkLst>
        <pc:spChg chg="mod ord">
          <ac:chgData name="Daniel Kaufmann" userId="934340720f57f02e" providerId="LiveId" clId="{B1919268-45C1-423C-B3A3-F5D296BDBF96}" dt="2021-01-31T05:28:27.919" v="120" actId="1076"/>
          <ac:spMkLst>
            <pc:docMk/>
            <pc:sldMk cId="1003601995" sldId="582"/>
            <ac:spMk id="2" creationId="{F94F8422-E001-483B-AD4B-CB28AE55BC30}"/>
          </ac:spMkLst>
        </pc:spChg>
        <pc:spChg chg="del">
          <ac:chgData name="Daniel Kaufmann" userId="934340720f57f02e" providerId="LiveId" clId="{B1919268-45C1-423C-B3A3-F5D296BDBF96}" dt="2021-01-31T05:28:10.842" v="84" actId="700"/>
          <ac:spMkLst>
            <pc:docMk/>
            <pc:sldMk cId="1003601995" sldId="582"/>
            <ac:spMk id="3" creationId="{8C8CDC72-61DD-4072-A8FC-CFD73402F095}"/>
          </ac:spMkLst>
        </pc:spChg>
        <pc:picChg chg="add mod">
          <ac:chgData name="Daniel Kaufmann" userId="934340720f57f02e" providerId="LiveId" clId="{B1919268-45C1-423C-B3A3-F5D296BDBF96}" dt="2021-01-31T05:29:00.257" v="126" actId="14100"/>
          <ac:picMkLst>
            <pc:docMk/>
            <pc:sldMk cId="1003601995" sldId="582"/>
            <ac:picMk id="4" creationId="{B0EA2FF3-CEA0-40E1-9321-3DDCF85FEFD8}"/>
          </ac:picMkLst>
        </pc:picChg>
      </pc:sldChg>
      <pc:sldChg chg="addSp delSp modSp mod modClrScheme modAnim chgLayout modNotesTx">
        <pc:chgData name="Daniel Kaufmann" userId="934340720f57f02e" providerId="LiveId" clId="{B1919268-45C1-423C-B3A3-F5D296BDBF96}" dt="2021-01-31T15:42:37.129" v="155"/>
        <pc:sldMkLst>
          <pc:docMk/>
          <pc:sldMk cId="1460066295" sldId="605"/>
        </pc:sldMkLst>
        <pc:spChg chg="mod ord">
          <ac:chgData name="Daniel Kaufmann" userId="934340720f57f02e" providerId="LiveId" clId="{B1919268-45C1-423C-B3A3-F5D296BDBF96}" dt="2021-01-31T05:29:34.806" v="149" actId="1076"/>
          <ac:spMkLst>
            <pc:docMk/>
            <pc:sldMk cId="1460066295" sldId="605"/>
            <ac:spMk id="2" creationId="{4101B39C-39BC-43AB-882A-C5178DDC0BDB}"/>
          </ac:spMkLst>
        </pc:spChg>
        <pc:spChg chg="del">
          <ac:chgData name="Daniel Kaufmann" userId="934340720f57f02e" providerId="LiveId" clId="{B1919268-45C1-423C-B3A3-F5D296BDBF96}" dt="2021-01-31T05:29:14.734" v="127" actId="700"/>
          <ac:spMkLst>
            <pc:docMk/>
            <pc:sldMk cId="1460066295" sldId="605"/>
            <ac:spMk id="3" creationId="{ADF24D27-1001-4AD1-B348-6A59FF05A44D}"/>
          </ac:spMkLst>
        </pc:spChg>
        <pc:picChg chg="add mod">
          <ac:chgData name="Daniel Kaufmann" userId="934340720f57f02e" providerId="LiveId" clId="{B1919268-45C1-423C-B3A3-F5D296BDBF96}" dt="2021-01-31T15:42:31.517" v="152" actId="14100"/>
          <ac:picMkLst>
            <pc:docMk/>
            <pc:sldMk cId="1460066295" sldId="605"/>
            <ac:picMk id="3" creationId="{4385D6BF-D98F-410D-B754-6BB082CC0A0D}"/>
          </ac:picMkLst>
        </pc:picChg>
      </pc:sldChg>
    </pc:docChg>
  </pc:docChgLst>
  <pc:docChgLst>
    <pc:chgData name="Guest User" providerId="Windows Live" clId="Web-{D560E30E-F894-4CB3-B0DC-86F5893AECA5}"/>
    <pc:docChg chg="modSld">
      <pc:chgData name="Guest User" userId="" providerId="Windows Live" clId="Web-{D560E30E-F894-4CB3-B0DC-86F5893AECA5}" dt="2021-03-04T15:17:14.646" v="8"/>
      <pc:docMkLst>
        <pc:docMk/>
      </pc:docMkLst>
      <pc:sldChg chg="modNotes">
        <pc:chgData name="Guest User" userId="" providerId="Windows Live" clId="Web-{D560E30E-F894-4CB3-B0DC-86F5893AECA5}" dt="2021-03-04T15:17:14.646" v="8"/>
        <pc:sldMkLst>
          <pc:docMk/>
          <pc:sldMk cId="2462771887" sldId="531"/>
        </pc:sldMkLst>
      </pc:sldChg>
    </pc:docChg>
  </pc:docChgLst>
  <pc:docChgLst>
    <pc:chgData name="Daniel Kaufmann" userId="934340720f57f02e" providerId="LiveId" clId="{E407A110-606F-4C78-90D3-027B9E5F7EE1}"/>
    <pc:docChg chg="custSel modSld">
      <pc:chgData name="Daniel Kaufmann" userId="934340720f57f02e" providerId="LiveId" clId="{E407A110-606F-4C78-90D3-027B9E5F7EE1}" dt="2021-03-03T16:05:09.967" v="30" actId="14100"/>
      <pc:docMkLst>
        <pc:docMk/>
      </pc:docMkLst>
      <pc:sldChg chg="addSp delSp modSp mod delAnim modAnim modNotesTx">
        <pc:chgData name="Daniel Kaufmann" userId="934340720f57f02e" providerId="LiveId" clId="{E407A110-606F-4C78-90D3-027B9E5F7EE1}" dt="2021-03-03T16:03:04.716" v="10" actId="20577"/>
        <pc:sldMkLst>
          <pc:docMk/>
          <pc:sldMk cId="580182512" sldId="556"/>
        </pc:sldMkLst>
        <pc:picChg chg="del mod">
          <ac:chgData name="Daniel Kaufmann" userId="934340720f57f02e" providerId="LiveId" clId="{E407A110-606F-4C78-90D3-027B9E5F7EE1}" dt="2021-03-03T16:02:29.893" v="1" actId="478"/>
          <ac:picMkLst>
            <pc:docMk/>
            <pc:sldMk cId="580182512" sldId="556"/>
            <ac:picMk id="3" creationId="{6C54FCB5-2BA0-44D8-9907-3B26F9345DBE}"/>
          </ac:picMkLst>
        </pc:picChg>
        <pc:picChg chg="add mod">
          <ac:chgData name="Daniel Kaufmann" userId="934340720f57f02e" providerId="LiveId" clId="{E407A110-606F-4C78-90D3-027B9E5F7EE1}" dt="2021-03-03T16:02:59.019" v="5" actId="14100"/>
          <ac:picMkLst>
            <pc:docMk/>
            <pc:sldMk cId="580182512" sldId="556"/>
            <ac:picMk id="4" creationId="{2AC34966-B918-43A6-BDC4-C1BD78029B14}"/>
          </ac:picMkLst>
        </pc:picChg>
      </pc:sldChg>
      <pc:sldChg chg="addSp delSp modSp mod delAnim modAnim modNotesTx">
        <pc:chgData name="Daniel Kaufmann" userId="934340720f57f02e" providerId="LiveId" clId="{E407A110-606F-4C78-90D3-027B9E5F7EE1}" dt="2021-03-03T16:04:09.412" v="20"/>
        <pc:sldMkLst>
          <pc:docMk/>
          <pc:sldMk cId="1819845702" sldId="557"/>
        </pc:sldMkLst>
        <pc:picChg chg="add mod">
          <ac:chgData name="Daniel Kaufmann" userId="934340720f57f02e" providerId="LiveId" clId="{E407A110-606F-4C78-90D3-027B9E5F7EE1}" dt="2021-03-03T16:04:06.608" v="19" actId="14100"/>
          <ac:picMkLst>
            <pc:docMk/>
            <pc:sldMk cId="1819845702" sldId="557"/>
            <ac:picMk id="3" creationId="{B594332E-7304-4B6A-A24F-61714752D845}"/>
          </ac:picMkLst>
        </pc:picChg>
        <pc:picChg chg="del">
          <ac:chgData name="Daniel Kaufmann" userId="934340720f57f02e" providerId="LiveId" clId="{E407A110-606F-4C78-90D3-027B9E5F7EE1}" dt="2021-03-03T16:03:46.555" v="16" actId="478"/>
          <ac:picMkLst>
            <pc:docMk/>
            <pc:sldMk cId="1819845702" sldId="557"/>
            <ac:picMk id="4" creationId="{FF132325-50B2-474D-B400-D10A2F0E929D}"/>
          </ac:picMkLst>
        </pc:picChg>
      </pc:sldChg>
      <pc:sldChg chg="addSp delSp modSp mod delAnim modAnim modNotesTx">
        <pc:chgData name="Daniel Kaufmann" userId="934340720f57f02e" providerId="LiveId" clId="{E407A110-606F-4C78-90D3-027B9E5F7EE1}" dt="2021-03-03T16:03:36.819" v="15"/>
        <pc:sldMkLst>
          <pc:docMk/>
          <pc:sldMk cId="3384499211" sldId="561"/>
        </pc:sldMkLst>
        <pc:picChg chg="add mod">
          <ac:chgData name="Daniel Kaufmann" userId="934340720f57f02e" providerId="LiveId" clId="{E407A110-606F-4C78-90D3-027B9E5F7EE1}" dt="2021-03-03T16:03:34.327" v="14" actId="14100"/>
          <ac:picMkLst>
            <pc:docMk/>
            <pc:sldMk cId="3384499211" sldId="561"/>
            <ac:picMk id="3" creationId="{236BD977-DE8D-4B61-9E0C-72C32E928C6C}"/>
          </ac:picMkLst>
        </pc:picChg>
        <pc:picChg chg="del">
          <ac:chgData name="Daniel Kaufmann" userId="934340720f57f02e" providerId="LiveId" clId="{E407A110-606F-4C78-90D3-027B9E5F7EE1}" dt="2021-03-03T16:03:13.012" v="11" actId="478"/>
          <ac:picMkLst>
            <pc:docMk/>
            <pc:sldMk cId="3384499211" sldId="561"/>
            <ac:picMk id="5" creationId="{F34488A8-B425-4141-9ABA-67024B565ED8}"/>
          </ac:picMkLst>
        </pc:picChg>
      </pc:sldChg>
      <pc:sldChg chg="addSp delSp modSp mod delAnim modAnim modNotesTx">
        <pc:chgData name="Daniel Kaufmann" userId="934340720f57f02e" providerId="LiveId" clId="{E407A110-606F-4C78-90D3-027B9E5F7EE1}" dt="2021-03-03T16:04:39.724" v="25"/>
        <pc:sldMkLst>
          <pc:docMk/>
          <pc:sldMk cId="1003601995" sldId="582"/>
        </pc:sldMkLst>
        <pc:picChg chg="add mod">
          <ac:chgData name="Daniel Kaufmann" userId="934340720f57f02e" providerId="LiveId" clId="{E407A110-606F-4C78-90D3-027B9E5F7EE1}" dt="2021-03-03T16:04:37.693" v="24" actId="14100"/>
          <ac:picMkLst>
            <pc:docMk/>
            <pc:sldMk cId="1003601995" sldId="582"/>
            <ac:picMk id="3" creationId="{AEC4D12D-03A0-4109-A5D9-102F1948286B}"/>
          </ac:picMkLst>
        </pc:picChg>
        <pc:picChg chg="del">
          <ac:chgData name="Daniel Kaufmann" userId="934340720f57f02e" providerId="LiveId" clId="{E407A110-606F-4C78-90D3-027B9E5F7EE1}" dt="2021-03-03T16:04:22.694" v="21" actId="478"/>
          <ac:picMkLst>
            <pc:docMk/>
            <pc:sldMk cId="1003601995" sldId="582"/>
            <ac:picMk id="4" creationId="{B0EA2FF3-CEA0-40E1-9321-3DDCF85FEFD8}"/>
          </ac:picMkLst>
        </pc:picChg>
      </pc:sldChg>
      <pc:sldChg chg="addSp delSp modSp mod delAnim modAnim modNotesTx">
        <pc:chgData name="Daniel Kaufmann" userId="934340720f57f02e" providerId="LiveId" clId="{E407A110-606F-4C78-90D3-027B9E5F7EE1}" dt="2021-03-03T16:05:09.967" v="30" actId="14100"/>
        <pc:sldMkLst>
          <pc:docMk/>
          <pc:sldMk cId="1460066295" sldId="605"/>
        </pc:sldMkLst>
        <pc:picChg chg="del">
          <ac:chgData name="Daniel Kaufmann" userId="934340720f57f02e" providerId="LiveId" clId="{E407A110-606F-4C78-90D3-027B9E5F7EE1}" dt="2021-03-03T16:04:46.153" v="26" actId="478"/>
          <ac:picMkLst>
            <pc:docMk/>
            <pc:sldMk cId="1460066295" sldId="605"/>
            <ac:picMk id="3" creationId="{4385D6BF-D98F-410D-B754-6BB082CC0A0D}"/>
          </ac:picMkLst>
        </pc:picChg>
        <pc:picChg chg="add mod">
          <ac:chgData name="Daniel Kaufmann" userId="934340720f57f02e" providerId="LiveId" clId="{E407A110-606F-4C78-90D3-027B9E5F7EE1}" dt="2021-03-03T16:05:09.967" v="30" actId="14100"/>
          <ac:picMkLst>
            <pc:docMk/>
            <pc:sldMk cId="1460066295" sldId="605"/>
            <ac:picMk id="4" creationId="{1DBD3FA9-436D-4DA2-B658-9EDC181E9F35}"/>
          </ac:picMkLst>
        </pc:picChg>
      </pc:sldChg>
    </pc:docChg>
  </pc:docChgLst>
  <pc:docChgLst>
    <pc:chgData name="Guest User" providerId="Windows Live" clId="Web-{3C8CAF21-1CF8-481C-9E90-C98AE780F7CC}"/>
    <pc:docChg chg="modSld">
      <pc:chgData name="Guest User" userId="" providerId="Windows Live" clId="Web-{3C8CAF21-1CF8-481C-9E90-C98AE780F7CC}" dt="2021-03-03T19:06:05.941" v="1" actId="20577"/>
      <pc:docMkLst>
        <pc:docMk/>
      </pc:docMkLst>
      <pc:sldChg chg="modSp">
        <pc:chgData name="Guest User" userId="" providerId="Windows Live" clId="Web-{3C8CAF21-1CF8-481C-9E90-C98AE780F7CC}" dt="2021-03-03T19:06:05.941" v="1" actId="20577"/>
        <pc:sldMkLst>
          <pc:docMk/>
          <pc:sldMk cId="2462771887" sldId="531"/>
        </pc:sldMkLst>
        <pc:spChg chg="mod">
          <ac:chgData name="Guest User" userId="" providerId="Windows Live" clId="Web-{3C8CAF21-1CF8-481C-9E90-C98AE780F7CC}" dt="2021-03-03T19:06:05.941" v="1" actId="20577"/>
          <ac:spMkLst>
            <pc:docMk/>
            <pc:sldMk cId="2462771887" sldId="531"/>
            <ac:spMk id="4" creationId="{F5409B42-EE5B-4026-9C08-EA0F9252DFAF}"/>
          </ac:spMkLst>
        </pc:spChg>
      </pc:sldChg>
    </pc:docChg>
  </pc:docChgLst>
  <pc:docChgLst>
    <pc:chgData name="Daniel Kaufmann" userId="934340720f57f02e" providerId="LiveId" clId="{C1DE916D-FF11-4D64-A23D-0EC1D3E83B29}"/>
    <pc:docChg chg="custSel addSld delSld modSld">
      <pc:chgData name="Daniel Kaufmann" userId="934340720f57f02e" providerId="LiveId" clId="{C1DE916D-FF11-4D64-A23D-0EC1D3E83B29}" dt="2020-12-28T23:28:39.869" v="382" actId="1076"/>
      <pc:docMkLst>
        <pc:docMk/>
      </pc:docMkLst>
      <pc:sldChg chg="add del">
        <pc:chgData name="Daniel Kaufmann" userId="934340720f57f02e" providerId="LiveId" clId="{C1DE916D-FF11-4D64-A23D-0EC1D3E83B29}" dt="2020-12-28T17:23:50.307" v="2"/>
        <pc:sldMkLst>
          <pc:docMk/>
          <pc:sldMk cId="3940935841" sldId="256"/>
        </pc:sldMkLst>
      </pc:sldChg>
      <pc:sldChg chg="del">
        <pc:chgData name="Daniel Kaufmann" userId="934340720f57f02e" providerId="LiveId" clId="{C1DE916D-FF11-4D64-A23D-0EC1D3E83B29}" dt="2020-12-28T17:23:49.413" v="1" actId="47"/>
        <pc:sldMkLst>
          <pc:docMk/>
          <pc:sldMk cId="4149716197" sldId="257"/>
        </pc:sldMkLst>
      </pc:sldChg>
      <pc:sldChg chg="modSp add mod setBg">
        <pc:chgData name="Daniel Kaufmann" userId="934340720f57f02e" providerId="LiveId" clId="{C1DE916D-FF11-4D64-A23D-0EC1D3E83B29}" dt="2020-12-28T23:28:39.869" v="382" actId="1076"/>
        <pc:sldMkLst>
          <pc:docMk/>
          <pc:sldMk cId="4069517365" sldId="267"/>
        </pc:sldMkLst>
        <pc:spChg chg="mod">
          <ac:chgData name="Daniel Kaufmann" userId="934340720f57f02e" providerId="LiveId" clId="{C1DE916D-FF11-4D64-A23D-0EC1D3E83B29}" dt="2020-12-28T23:28:39.869" v="382" actId="1076"/>
          <ac:spMkLst>
            <pc:docMk/>
            <pc:sldMk cId="4069517365" sldId="267"/>
            <ac:spMk id="2" creationId="{A196C52E-0914-416B-B64A-824997DB993D}"/>
          </ac:spMkLst>
        </pc:spChg>
      </pc:sldChg>
      <pc:sldChg chg="add">
        <pc:chgData name="Daniel Kaufmann" userId="934340720f57f02e" providerId="LiveId" clId="{C1DE916D-FF11-4D64-A23D-0EC1D3E83B29}" dt="2020-12-28T17:23:50.307" v="2"/>
        <pc:sldMkLst>
          <pc:docMk/>
          <pc:sldMk cId="1327314665" sldId="272"/>
        </pc:sldMkLst>
      </pc:sldChg>
      <pc:sldChg chg="add">
        <pc:chgData name="Daniel Kaufmann" userId="934340720f57f02e" providerId="LiveId" clId="{C1DE916D-FF11-4D64-A23D-0EC1D3E83B29}" dt="2020-12-28T17:23:50.307" v="2"/>
        <pc:sldMkLst>
          <pc:docMk/>
          <pc:sldMk cId="1584829337" sldId="540"/>
        </pc:sldMkLst>
      </pc:sldChg>
      <pc:sldChg chg="modSp add mod setBg">
        <pc:chgData name="Daniel Kaufmann" userId="934340720f57f02e" providerId="LiveId" clId="{C1DE916D-FF11-4D64-A23D-0EC1D3E83B29}" dt="2020-12-28T17:24:11.512" v="5" actId="207"/>
        <pc:sldMkLst>
          <pc:docMk/>
          <pc:sldMk cId="1680891077" sldId="542"/>
        </pc:sldMkLst>
        <pc:spChg chg="mod">
          <ac:chgData name="Daniel Kaufmann" userId="934340720f57f02e" providerId="LiveId" clId="{C1DE916D-FF11-4D64-A23D-0EC1D3E83B29}" dt="2020-12-28T17:24:11.512" v="5" actId="207"/>
          <ac:spMkLst>
            <pc:docMk/>
            <pc:sldMk cId="1680891077" sldId="542"/>
            <ac:spMk id="2" creationId="{A196C52E-0914-416B-B64A-824997DB993D}"/>
          </ac:spMkLst>
        </pc:spChg>
      </pc:sldChg>
      <pc:sldChg chg="modSp add mod setBg">
        <pc:chgData name="Daniel Kaufmann" userId="934340720f57f02e" providerId="LiveId" clId="{C1DE916D-FF11-4D64-A23D-0EC1D3E83B29}" dt="2020-12-28T17:24:45.236" v="8" actId="207"/>
        <pc:sldMkLst>
          <pc:docMk/>
          <pc:sldMk cId="3626095001" sldId="543"/>
        </pc:sldMkLst>
        <pc:spChg chg="mod">
          <ac:chgData name="Daniel Kaufmann" userId="934340720f57f02e" providerId="LiveId" clId="{C1DE916D-FF11-4D64-A23D-0EC1D3E83B29}" dt="2020-12-28T17:24:45.236" v="8" actId="207"/>
          <ac:spMkLst>
            <pc:docMk/>
            <pc:sldMk cId="3626095001" sldId="543"/>
            <ac:spMk id="2" creationId="{A196C52E-0914-416B-B64A-824997DB993D}"/>
          </ac:spMkLst>
        </pc:spChg>
      </pc:sldChg>
      <pc:sldChg chg="modSp add mod setBg">
        <pc:chgData name="Daniel Kaufmann" userId="934340720f57f02e" providerId="LiveId" clId="{C1DE916D-FF11-4D64-A23D-0EC1D3E83B29}" dt="2020-12-28T17:26:09.843" v="32" actId="207"/>
        <pc:sldMkLst>
          <pc:docMk/>
          <pc:sldMk cId="20948131" sldId="544"/>
        </pc:sldMkLst>
        <pc:spChg chg="mod">
          <ac:chgData name="Daniel Kaufmann" userId="934340720f57f02e" providerId="LiveId" clId="{C1DE916D-FF11-4D64-A23D-0EC1D3E83B29}" dt="2020-12-28T17:26:09.843" v="32" actId="207"/>
          <ac:spMkLst>
            <pc:docMk/>
            <pc:sldMk cId="20948131" sldId="544"/>
            <ac:spMk id="2" creationId="{A196C52E-0914-416B-B64A-824997DB993D}"/>
          </ac:spMkLst>
        </pc:spChg>
      </pc:sldChg>
      <pc:sldChg chg="modSp add mod setBg">
        <pc:chgData name="Daniel Kaufmann" userId="934340720f57f02e" providerId="LiveId" clId="{C1DE916D-FF11-4D64-A23D-0EC1D3E83B29}" dt="2020-12-28T17:26:44.334" v="35" actId="207"/>
        <pc:sldMkLst>
          <pc:docMk/>
          <pc:sldMk cId="2406107030" sldId="545"/>
        </pc:sldMkLst>
        <pc:spChg chg="mod">
          <ac:chgData name="Daniel Kaufmann" userId="934340720f57f02e" providerId="LiveId" clId="{C1DE916D-FF11-4D64-A23D-0EC1D3E83B29}" dt="2020-12-28T17:26:44.334" v="35" actId="207"/>
          <ac:spMkLst>
            <pc:docMk/>
            <pc:sldMk cId="2406107030" sldId="545"/>
            <ac:spMk id="2" creationId="{A196C52E-0914-416B-B64A-824997DB993D}"/>
          </ac:spMkLst>
        </pc:spChg>
      </pc:sldChg>
      <pc:sldChg chg="add">
        <pc:chgData name="Daniel Kaufmann" userId="934340720f57f02e" providerId="LiveId" clId="{C1DE916D-FF11-4D64-A23D-0EC1D3E83B29}" dt="2020-12-28T17:23:50.307" v="2"/>
        <pc:sldMkLst>
          <pc:docMk/>
          <pc:sldMk cId="823097362" sldId="546"/>
        </pc:sldMkLst>
      </pc:sldChg>
      <pc:sldChg chg="add">
        <pc:chgData name="Daniel Kaufmann" userId="934340720f57f02e" providerId="LiveId" clId="{C1DE916D-FF11-4D64-A23D-0EC1D3E83B29}" dt="2020-12-28T17:23:50.307" v="2"/>
        <pc:sldMkLst>
          <pc:docMk/>
          <pc:sldMk cId="565666394" sldId="547"/>
        </pc:sldMkLst>
      </pc:sldChg>
      <pc:sldChg chg="add setBg">
        <pc:chgData name="Daniel Kaufmann" userId="934340720f57f02e" providerId="LiveId" clId="{C1DE916D-FF11-4D64-A23D-0EC1D3E83B29}" dt="2020-12-28T17:23:50.307" v="2"/>
        <pc:sldMkLst>
          <pc:docMk/>
          <pc:sldMk cId="626741042" sldId="548"/>
        </pc:sldMkLst>
      </pc:sldChg>
      <pc:sldChg chg="modSp add mod">
        <pc:chgData name="Daniel Kaufmann" userId="934340720f57f02e" providerId="LiveId" clId="{C1DE916D-FF11-4D64-A23D-0EC1D3E83B29}" dt="2020-12-28T17:24:05.312" v="4" actId="207"/>
        <pc:sldMkLst>
          <pc:docMk/>
          <pc:sldMk cId="1539504822" sldId="549"/>
        </pc:sldMkLst>
        <pc:spChg chg="mod">
          <ac:chgData name="Daniel Kaufmann" userId="934340720f57f02e" providerId="LiveId" clId="{C1DE916D-FF11-4D64-A23D-0EC1D3E83B29}" dt="2020-12-28T17:24:05.312" v="4" actId="207"/>
          <ac:spMkLst>
            <pc:docMk/>
            <pc:sldMk cId="1539504822" sldId="549"/>
            <ac:spMk id="4" creationId="{0770066A-A209-4BB5-9866-1A22E1E0E6B6}"/>
          </ac:spMkLst>
        </pc:spChg>
      </pc:sldChg>
      <pc:sldChg chg="add">
        <pc:chgData name="Daniel Kaufmann" userId="934340720f57f02e" providerId="LiveId" clId="{C1DE916D-FF11-4D64-A23D-0EC1D3E83B29}" dt="2020-12-28T17:23:50.307" v="2"/>
        <pc:sldMkLst>
          <pc:docMk/>
          <pc:sldMk cId="839734583" sldId="550"/>
        </pc:sldMkLst>
      </pc:sldChg>
      <pc:sldChg chg="add">
        <pc:chgData name="Daniel Kaufmann" userId="934340720f57f02e" providerId="LiveId" clId="{C1DE916D-FF11-4D64-A23D-0EC1D3E83B29}" dt="2020-12-28T17:23:50.307" v="2"/>
        <pc:sldMkLst>
          <pc:docMk/>
          <pc:sldMk cId="2871193788" sldId="551"/>
        </pc:sldMkLst>
      </pc:sldChg>
      <pc:sldChg chg="add">
        <pc:chgData name="Daniel Kaufmann" userId="934340720f57f02e" providerId="LiveId" clId="{C1DE916D-FF11-4D64-A23D-0EC1D3E83B29}" dt="2020-12-28T17:23:50.307" v="2"/>
        <pc:sldMkLst>
          <pc:docMk/>
          <pc:sldMk cId="376378390" sldId="552"/>
        </pc:sldMkLst>
      </pc:sldChg>
      <pc:sldChg chg="add">
        <pc:chgData name="Daniel Kaufmann" userId="934340720f57f02e" providerId="LiveId" clId="{C1DE916D-FF11-4D64-A23D-0EC1D3E83B29}" dt="2020-12-28T17:23:50.307" v="2"/>
        <pc:sldMkLst>
          <pc:docMk/>
          <pc:sldMk cId="2159462570" sldId="553"/>
        </pc:sldMkLst>
      </pc:sldChg>
      <pc:sldChg chg="add">
        <pc:chgData name="Daniel Kaufmann" userId="934340720f57f02e" providerId="LiveId" clId="{C1DE916D-FF11-4D64-A23D-0EC1D3E83B29}" dt="2020-12-28T17:23:50.307" v="2"/>
        <pc:sldMkLst>
          <pc:docMk/>
          <pc:sldMk cId="2526260750" sldId="554"/>
        </pc:sldMkLst>
      </pc:sldChg>
      <pc:sldChg chg="add">
        <pc:chgData name="Daniel Kaufmann" userId="934340720f57f02e" providerId="LiveId" clId="{C1DE916D-FF11-4D64-A23D-0EC1D3E83B29}" dt="2020-12-28T17:23:50.307" v="2"/>
        <pc:sldMkLst>
          <pc:docMk/>
          <pc:sldMk cId="2083025056" sldId="555"/>
        </pc:sldMkLst>
      </pc:sldChg>
      <pc:sldChg chg="add">
        <pc:chgData name="Daniel Kaufmann" userId="934340720f57f02e" providerId="LiveId" clId="{C1DE916D-FF11-4D64-A23D-0EC1D3E83B29}" dt="2020-12-28T17:23:50.307" v="2"/>
        <pc:sldMkLst>
          <pc:docMk/>
          <pc:sldMk cId="580182512" sldId="556"/>
        </pc:sldMkLst>
      </pc:sldChg>
      <pc:sldChg chg="add">
        <pc:chgData name="Daniel Kaufmann" userId="934340720f57f02e" providerId="LiveId" clId="{C1DE916D-FF11-4D64-A23D-0EC1D3E83B29}" dt="2020-12-28T17:23:50.307" v="2"/>
        <pc:sldMkLst>
          <pc:docMk/>
          <pc:sldMk cId="1819845702" sldId="557"/>
        </pc:sldMkLst>
      </pc:sldChg>
      <pc:sldChg chg="add">
        <pc:chgData name="Daniel Kaufmann" userId="934340720f57f02e" providerId="LiveId" clId="{C1DE916D-FF11-4D64-A23D-0EC1D3E83B29}" dt="2020-12-28T17:23:50.307" v="2"/>
        <pc:sldMkLst>
          <pc:docMk/>
          <pc:sldMk cId="1993435443" sldId="558"/>
        </pc:sldMkLst>
      </pc:sldChg>
      <pc:sldChg chg="modSp add mod modNotesTx">
        <pc:chgData name="Daniel Kaufmann" userId="934340720f57f02e" providerId="LiveId" clId="{C1DE916D-FF11-4D64-A23D-0EC1D3E83B29}" dt="2020-12-28T17:46:44.913" v="77"/>
        <pc:sldMkLst>
          <pc:docMk/>
          <pc:sldMk cId="4178815771" sldId="559"/>
        </pc:sldMkLst>
        <pc:spChg chg="mod">
          <ac:chgData name="Daniel Kaufmann" userId="934340720f57f02e" providerId="LiveId" clId="{C1DE916D-FF11-4D64-A23D-0EC1D3E83B29}" dt="2020-12-28T17:46:40.728" v="76" actId="207"/>
          <ac:spMkLst>
            <pc:docMk/>
            <pc:sldMk cId="4178815771" sldId="559"/>
            <ac:spMk id="3" creationId="{FAD1F1EB-EC67-4E35-B34C-110484E4A8D3}"/>
          </ac:spMkLst>
        </pc:spChg>
      </pc:sldChg>
      <pc:sldChg chg="add">
        <pc:chgData name="Daniel Kaufmann" userId="934340720f57f02e" providerId="LiveId" clId="{C1DE916D-FF11-4D64-A23D-0EC1D3E83B29}" dt="2020-12-28T17:23:50.307" v="2"/>
        <pc:sldMkLst>
          <pc:docMk/>
          <pc:sldMk cId="1913195499" sldId="560"/>
        </pc:sldMkLst>
      </pc:sldChg>
      <pc:sldChg chg="add">
        <pc:chgData name="Daniel Kaufmann" userId="934340720f57f02e" providerId="LiveId" clId="{C1DE916D-FF11-4D64-A23D-0EC1D3E83B29}" dt="2020-12-28T17:23:50.307" v="2"/>
        <pc:sldMkLst>
          <pc:docMk/>
          <pc:sldMk cId="3384499211" sldId="561"/>
        </pc:sldMkLst>
      </pc:sldChg>
      <pc:sldChg chg="modSp add">
        <pc:chgData name="Daniel Kaufmann" userId="934340720f57f02e" providerId="LiveId" clId="{C1DE916D-FF11-4D64-A23D-0EC1D3E83B29}" dt="2020-12-28T17:24:20.621" v="6" actId="1076"/>
        <pc:sldMkLst>
          <pc:docMk/>
          <pc:sldMk cId="1888883260" sldId="562"/>
        </pc:sldMkLst>
        <pc:picChg chg="mod">
          <ac:chgData name="Daniel Kaufmann" userId="934340720f57f02e" providerId="LiveId" clId="{C1DE916D-FF11-4D64-A23D-0EC1D3E83B29}" dt="2020-12-28T17:24:20.621" v="6" actId="1076"/>
          <ac:picMkLst>
            <pc:docMk/>
            <pc:sldMk cId="1888883260" sldId="562"/>
            <ac:picMk id="1026" creationId="{7A295C4F-0AE5-4B59-B3E5-115BD897E143}"/>
          </ac:picMkLst>
        </pc:picChg>
      </pc:sldChg>
      <pc:sldChg chg="add">
        <pc:chgData name="Daniel Kaufmann" userId="934340720f57f02e" providerId="LiveId" clId="{C1DE916D-FF11-4D64-A23D-0EC1D3E83B29}" dt="2020-12-28T17:23:50.307" v="2"/>
        <pc:sldMkLst>
          <pc:docMk/>
          <pc:sldMk cId="563250578" sldId="563"/>
        </pc:sldMkLst>
      </pc:sldChg>
      <pc:sldChg chg="add">
        <pc:chgData name="Daniel Kaufmann" userId="934340720f57f02e" providerId="LiveId" clId="{C1DE916D-FF11-4D64-A23D-0EC1D3E83B29}" dt="2020-12-28T17:23:50.307" v="2"/>
        <pc:sldMkLst>
          <pc:docMk/>
          <pc:sldMk cId="2411422275" sldId="564"/>
        </pc:sldMkLst>
      </pc:sldChg>
      <pc:sldChg chg="add">
        <pc:chgData name="Daniel Kaufmann" userId="934340720f57f02e" providerId="LiveId" clId="{C1DE916D-FF11-4D64-A23D-0EC1D3E83B29}" dt="2020-12-28T17:23:50.307" v="2"/>
        <pc:sldMkLst>
          <pc:docMk/>
          <pc:sldMk cId="267194514" sldId="565"/>
        </pc:sldMkLst>
      </pc:sldChg>
      <pc:sldChg chg="add">
        <pc:chgData name="Daniel Kaufmann" userId="934340720f57f02e" providerId="LiveId" clId="{C1DE916D-FF11-4D64-A23D-0EC1D3E83B29}" dt="2020-12-28T17:23:50.307" v="2"/>
        <pc:sldMkLst>
          <pc:docMk/>
          <pc:sldMk cId="3540197414" sldId="566"/>
        </pc:sldMkLst>
      </pc:sldChg>
      <pc:sldChg chg="add">
        <pc:chgData name="Daniel Kaufmann" userId="934340720f57f02e" providerId="LiveId" clId="{C1DE916D-FF11-4D64-A23D-0EC1D3E83B29}" dt="2020-12-28T17:23:50.307" v="2"/>
        <pc:sldMkLst>
          <pc:docMk/>
          <pc:sldMk cId="1964314168" sldId="567"/>
        </pc:sldMkLst>
      </pc:sldChg>
      <pc:sldChg chg="add">
        <pc:chgData name="Daniel Kaufmann" userId="934340720f57f02e" providerId="LiveId" clId="{C1DE916D-FF11-4D64-A23D-0EC1D3E83B29}" dt="2020-12-28T17:23:50.307" v="2"/>
        <pc:sldMkLst>
          <pc:docMk/>
          <pc:sldMk cId="2726660467" sldId="568"/>
        </pc:sldMkLst>
      </pc:sldChg>
      <pc:sldChg chg="add">
        <pc:chgData name="Daniel Kaufmann" userId="934340720f57f02e" providerId="LiveId" clId="{C1DE916D-FF11-4D64-A23D-0EC1D3E83B29}" dt="2020-12-28T17:23:50.307" v="2"/>
        <pc:sldMkLst>
          <pc:docMk/>
          <pc:sldMk cId="1479229537" sldId="569"/>
        </pc:sldMkLst>
      </pc:sldChg>
      <pc:sldChg chg="add">
        <pc:chgData name="Daniel Kaufmann" userId="934340720f57f02e" providerId="LiveId" clId="{C1DE916D-FF11-4D64-A23D-0EC1D3E83B29}" dt="2020-12-28T17:23:50.307" v="2"/>
        <pc:sldMkLst>
          <pc:docMk/>
          <pc:sldMk cId="863052640" sldId="570"/>
        </pc:sldMkLst>
      </pc:sldChg>
      <pc:sldChg chg="add">
        <pc:chgData name="Daniel Kaufmann" userId="934340720f57f02e" providerId="LiveId" clId="{C1DE916D-FF11-4D64-A23D-0EC1D3E83B29}" dt="2020-12-28T17:23:50.307" v="2"/>
        <pc:sldMkLst>
          <pc:docMk/>
          <pc:sldMk cId="2827364724" sldId="571"/>
        </pc:sldMkLst>
      </pc:sldChg>
      <pc:sldChg chg="add">
        <pc:chgData name="Daniel Kaufmann" userId="934340720f57f02e" providerId="LiveId" clId="{C1DE916D-FF11-4D64-A23D-0EC1D3E83B29}" dt="2020-12-28T17:23:50.307" v="2"/>
        <pc:sldMkLst>
          <pc:docMk/>
          <pc:sldMk cId="3411298173" sldId="572"/>
        </pc:sldMkLst>
      </pc:sldChg>
      <pc:sldChg chg="add">
        <pc:chgData name="Daniel Kaufmann" userId="934340720f57f02e" providerId="LiveId" clId="{C1DE916D-FF11-4D64-A23D-0EC1D3E83B29}" dt="2020-12-28T17:23:50.307" v="2"/>
        <pc:sldMkLst>
          <pc:docMk/>
          <pc:sldMk cId="471487382" sldId="573"/>
        </pc:sldMkLst>
      </pc:sldChg>
      <pc:sldChg chg="add">
        <pc:chgData name="Daniel Kaufmann" userId="934340720f57f02e" providerId="LiveId" clId="{C1DE916D-FF11-4D64-A23D-0EC1D3E83B29}" dt="2020-12-28T17:23:50.307" v="2"/>
        <pc:sldMkLst>
          <pc:docMk/>
          <pc:sldMk cId="782231013" sldId="574"/>
        </pc:sldMkLst>
      </pc:sldChg>
      <pc:sldChg chg="add">
        <pc:chgData name="Daniel Kaufmann" userId="934340720f57f02e" providerId="LiveId" clId="{C1DE916D-FF11-4D64-A23D-0EC1D3E83B29}" dt="2020-12-28T17:23:50.307" v="2"/>
        <pc:sldMkLst>
          <pc:docMk/>
          <pc:sldMk cId="3706839535" sldId="575"/>
        </pc:sldMkLst>
      </pc:sldChg>
      <pc:sldChg chg="add">
        <pc:chgData name="Daniel Kaufmann" userId="934340720f57f02e" providerId="LiveId" clId="{C1DE916D-FF11-4D64-A23D-0EC1D3E83B29}" dt="2020-12-28T17:23:50.307" v="2"/>
        <pc:sldMkLst>
          <pc:docMk/>
          <pc:sldMk cId="3734901330" sldId="576"/>
        </pc:sldMkLst>
      </pc:sldChg>
      <pc:sldChg chg="add">
        <pc:chgData name="Daniel Kaufmann" userId="934340720f57f02e" providerId="LiveId" clId="{C1DE916D-FF11-4D64-A23D-0EC1D3E83B29}" dt="2020-12-28T17:23:50.307" v="2"/>
        <pc:sldMkLst>
          <pc:docMk/>
          <pc:sldMk cId="1611802146" sldId="577"/>
        </pc:sldMkLst>
      </pc:sldChg>
      <pc:sldChg chg="add">
        <pc:chgData name="Daniel Kaufmann" userId="934340720f57f02e" providerId="LiveId" clId="{C1DE916D-FF11-4D64-A23D-0EC1D3E83B29}" dt="2020-12-28T17:23:50.307" v="2"/>
        <pc:sldMkLst>
          <pc:docMk/>
          <pc:sldMk cId="840756965" sldId="578"/>
        </pc:sldMkLst>
      </pc:sldChg>
      <pc:sldChg chg="add">
        <pc:chgData name="Daniel Kaufmann" userId="934340720f57f02e" providerId="LiveId" clId="{C1DE916D-FF11-4D64-A23D-0EC1D3E83B29}" dt="2020-12-28T17:23:50.307" v="2"/>
        <pc:sldMkLst>
          <pc:docMk/>
          <pc:sldMk cId="3269858157" sldId="579"/>
        </pc:sldMkLst>
      </pc:sldChg>
      <pc:sldChg chg="add">
        <pc:chgData name="Daniel Kaufmann" userId="934340720f57f02e" providerId="LiveId" clId="{C1DE916D-FF11-4D64-A23D-0EC1D3E83B29}" dt="2020-12-28T17:23:50.307" v="2"/>
        <pc:sldMkLst>
          <pc:docMk/>
          <pc:sldMk cId="3814298426" sldId="580"/>
        </pc:sldMkLst>
      </pc:sldChg>
      <pc:sldChg chg="add">
        <pc:chgData name="Daniel Kaufmann" userId="934340720f57f02e" providerId="LiveId" clId="{C1DE916D-FF11-4D64-A23D-0EC1D3E83B29}" dt="2020-12-28T17:23:50.307" v="2"/>
        <pc:sldMkLst>
          <pc:docMk/>
          <pc:sldMk cId="3229581546" sldId="581"/>
        </pc:sldMkLst>
      </pc:sldChg>
      <pc:sldChg chg="add">
        <pc:chgData name="Daniel Kaufmann" userId="934340720f57f02e" providerId="LiveId" clId="{C1DE916D-FF11-4D64-A23D-0EC1D3E83B29}" dt="2020-12-28T17:23:50.307" v="2"/>
        <pc:sldMkLst>
          <pc:docMk/>
          <pc:sldMk cId="1003601995" sldId="582"/>
        </pc:sldMkLst>
      </pc:sldChg>
      <pc:sldChg chg="add">
        <pc:chgData name="Daniel Kaufmann" userId="934340720f57f02e" providerId="LiveId" clId="{C1DE916D-FF11-4D64-A23D-0EC1D3E83B29}" dt="2020-12-28T17:23:50.307" v="2"/>
        <pc:sldMkLst>
          <pc:docMk/>
          <pc:sldMk cId="4221741635" sldId="583"/>
        </pc:sldMkLst>
      </pc:sldChg>
      <pc:sldChg chg="add">
        <pc:chgData name="Daniel Kaufmann" userId="934340720f57f02e" providerId="LiveId" clId="{C1DE916D-FF11-4D64-A23D-0EC1D3E83B29}" dt="2020-12-28T17:23:50.307" v="2"/>
        <pc:sldMkLst>
          <pc:docMk/>
          <pc:sldMk cId="3001593545" sldId="584"/>
        </pc:sldMkLst>
      </pc:sldChg>
      <pc:sldChg chg="add">
        <pc:chgData name="Daniel Kaufmann" userId="934340720f57f02e" providerId="LiveId" clId="{C1DE916D-FF11-4D64-A23D-0EC1D3E83B29}" dt="2020-12-28T17:23:50.307" v="2"/>
        <pc:sldMkLst>
          <pc:docMk/>
          <pc:sldMk cId="2775727419" sldId="585"/>
        </pc:sldMkLst>
      </pc:sldChg>
      <pc:sldChg chg="add">
        <pc:chgData name="Daniel Kaufmann" userId="934340720f57f02e" providerId="LiveId" clId="{C1DE916D-FF11-4D64-A23D-0EC1D3E83B29}" dt="2020-12-28T17:23:50.307" v="2"/>
        <pc:sldMkLst>
          <pc:docMk/>
          <pc:sldMk cId="529389450" sldId="586"/>
        </pc:sldMkLst>
      </pc:sldChg>
      <pc:sldChg chg="add">
        <pc:chgData name="Daniel Kaufmann" userId="934340720f57f02e" providerId="LiveId" clId="{C1DE916D-FF11-4D64-A23D-0EC1D3E83B29}" dt="2020-12-28T17:23:50.307" v="2"/>
        <pc:sldMkLst>
          <pc:docMk/>
          <pc:sldMk cId="2050924135" sldId="587"/>
        </pc:sldMkLst>
      </pc:sldChg>
      <pc:sldChg chg="add">
        <pc:chgData name="Daniel Kaufmann" userId="934340720f57f02e" providerId="LiveId" clId="{C1DE916D-FF11-4D64-A23D-0EC1D3E83B29}" dt="2020-12-28T17:23:50.307" v="2"/>
        <pc:sldMkLst>
          <pc:docMk/>
          <pc:sldMk cId="1666853962" sldId="588"/>
        </pc:sldMkLst>
      </pc:sldChg>
      <pc:sldChg chg="add">
        <pc:chgData name="Daniel Kaufmann" userId="934340720f57f02e" providerId="LiveId" clId="{C1DE916D-FF11-4D64-A23D-0EC1D3E83B29}" dt="2020-12-28T17:23:50.307" v="2"/>
        <pc:sldMkLst>
          <pc:docMk/>
          <pc:sldMk cId="1689897493" sldId="589"/>
        </pc:sldMkLst>
      </pc:sldChg>
      <pc:sldChg chg="modSp add mod setBg">
        <pc:chgData name="Daniel Kaufmann" userId="934340720f57f02e" providerId="LiveId" clId="{C1DE916D-FF11-4D64-A23D-0EC1D3E83B29}" dt="2020-12-28T17:24:39.955" v="7" actId="207"/>
        <pc:sldMkLst>
          <pc:docMk/>
          <pc:sldMk cId="1321128882" sldId="590"/>
        </pc:sldMkLst>
        <pc:spChg chg="mod">
          <ac:chgData name="Daniel Kaufmann" userId="934340720f57f02e" providerId="LiveId" clId="{C1DE916D-FF11-4D64-A23D-0EC1D3E83B29}" dt="2020-12-28T17:24:39.955" v="7" actId="207"/>
          <ac:spMkLst>
            <pc:docMk/>
            <pc:sldMk cId="1321128882" sldId="590"/>
            <ac:spMk id="2" creationId="{A196C52E-0914-416B-B64A-824997DB993D}"/>
          </ac:spMkLst>
        </pc:spChg>
      </pc:sldChg>
      <pc:sldChg chg="add">
        <pc:chgData name="Daniel Kaufmann" userId="934340720f57f02e" providerId="LiveId" clId="{C1DE916D-FF11-4D64-A23D-0EC1D3E83B29}" dt="2020-12-28T17:23:50.307" v="2"/>
        <pc:sldMkLst>
          <pc:docMk/>
          <pc:sldMk cId="2123083062" sldId="591"/>
        </pc:sldMkLst>
      </pc:sldChg>
      <pc:sldChg chg="add">
        <pc:chgData name="Daniel Kaufmann" userId="934340720f57f02e" providerId="LiveId" clId="{C1DE916D-FF11-4D64-A23D-0EC1D3E83B29}" dt="2020-12-28T17:23:50.307" v="2"/>
        <pc:sldMkLst>
          <pc:docMk/>
          <pc:sldMk cId="1275758587" sldId="592"/>
        </pc:sldMkLst>
      </pc:sldChg>
      <pc:sldChg chg="add">
        <pc:chgData name="Daniel Kaufmann" userId="934340720f57f02e" providerId="LiveId" clId="{C1DE916D-FF11-4D64-A23D-0EC1D3E83B29}" dt="2020-12-28T17:23:50.307" v="2"/>
        <pc:sldMkLst>
          <pc:docMk/>
          <pc:sldMk cId="4139459143" sldId="593"/>
        </pc:sldMkLst>
      </pc:sldChg>
      <pc:sldChg chg="add">
        <pc:chgData name="Daniel Kaufmann" userId="934340720f57f02e" providerId="LiveId" clId="{C1DE916D-FF11-4D64-A23D-0EC1D3E83B29}" dt="2020-12-28T17:23:50.307" v="2"/>
        <pc:sldMkLst>
          <pc:docMk/>
          <pc:sldMk cId="4224683210" sldId="594"/>
        </pc:sldMkLst>
      </pc:sldChg>
      <pc:sldChg chg="add">
        <pc:chgData name="Daniel Kaufmann" userId="934340720f57f02e" providerId="LiveId" clId="{C1DE916D-FF11-4D64-A23D-0EC1D3E83B29}" dt="2020-12-28T17:23:50.307" v="2"/>
        <pc:sldMkLst>
          <pc:docMk/>
          <pc:sldMk cId="2503117507" sldId="595"/>
        </pc:sldMkLst>
      </pc:sldChg>
      <pc:sldChg chg="add">
        <pc:chgData name="Daniel Kaufmann" userId="934340720f57f02e" providerId="LiveId" clId="{C1DE916D-FF11-4D64-A23D-0EC1D3E83B29}" dt="2020-12-28T17:23:50.307" v="2"/>
        <pc:sldMkLst>
          <pc:docMk/>
          <pc:sldMk cId="1038936363" sldId="596"/>
        </pc:sldMkLst>
      </pc:sldChg>
      <pc:sldChg chg="add">
        <pc:chgData name="Daniel Kaufmann" userId="934340720f57f02e" providerId="LiveId" clId="{C1DE916D-FF11-4D64-A23D-0EC1D3E83B29}" dt="2020-12-28T17:23:50.307" v="2"/>
        <pc:sldMkLst>
          <pc:docMk/>
          <pc:sldMk cId="354868761" sldId="597"/>
        </pc:sldMkLst>
      </pc:sldChg>
      <pc:sldChg chg="modSp add mod">
        <pc:chgData name="Daniel Kaufmann" userId="934340720f57f02e" providerId="LiveId" clId="{C1DE916D-FF11-4D64-A23D-0EC1D3E83B29}" dt="2020-12-28T17:24:55.492" v="10" actId="207"/>
        <pc:sldMkLst>
          <pc:docMk/>
          <pc:sldMk cId="2417108033" sldId="598"/>
        </pc:sldMkLst>
        <pc:spChg chg="mod">
          <ac:chgData name="Daniel Kaufmann" userId="934340720f57f02e" providerId="LiveId" clId="{C1DE916D-FF11-4D64-A23D-0EC1D3E83B29}" dt="2020-12-28T17:24:55.492" v="10" actId="207"/>
          <ac:spMkLst>
            <pc:docMk/>
            <pc:sldMk cId="2417108033" sldId="598"/>
            <ac:spMk id="3" creationId="{63EE0053-0E24-43BE-B2E7-1FAB0FB144F8}"/>
          </ac:spMkLst>
        </pc:spChg>
      </pc:sldChg>
      <pc:sldChg chg="add">
        <pc:chgData name="Daniel Kaufmann" userId="934340720f57f02e" providerId="LiveId" clId="{C1DE916D-FF11-4D64-A23D-0EC1D3E83B29}" dt="2020-12-28T17:23:50.307" v="2"/>
        <pc:sldMkLst>
          <pc:docMk/>
          <pc:sldMk cId="3753168645" sldId="599"/>
        </pc:sldMkLst>
      </pc:sldChg>
      <pc:sldChg chg="modSp add mod">
        <pc:chgData name="Daniel Kaufmann" userId="934340720f57f02e" providerId="LiveId" clId="{C1DE916D-FF11-4D64-A23D-0EC1D3E83B29}" dt="2020-12-28T17:25:00.846" v="11" actId="207"/>
        <pc:sldMkLst>
          <pc:docMk/>
          <pc:sldMk cId="1105409928" sldId="600"/>
        </pc:sldMkLst>
        <pc:spChg chg="mod">
          <ac:chgData name="Daniel Kaufmann" userId="934340720f57f02e" providerId="LiveId" clId="{C1DE916D-FF11-4D64-A23D-0EC1D3E83B29}" dt="2020-12-28T17:25:00.846" v="11" actId="207"/>
          <ac:spMkLst>
            <pc:docMk/>
            <pc:sldMk cId="1105409928" sldId="600"/>
            <ac:spMk id="3" creationId="{B066DA02-8826-4906-8E0C-8E6CFFFDCBE0}"/>
          </ac:spMkLst>
        </pc:spChg>
      </pc:sldChg>
      <pc:sldChg chg="modSp add mod">
        <pc:chgData name="Daniel Kaufmann" userId="934340720f57f02e" providerId="LiveId" clId="{C1DE916D-FF11-4D64-A23D-0EC1D3E83B29}" dt="2020-12-28T17:25:12.978" v="16" actId="207"/>
        <pc:sldMkLst>
          <pc:docMk/>
          <pc:sldMk cId="1314568394" sldId="601"/>
        </pc:sldMkLst>
        <pc:spChg chg="mod">
          <ac:chgData name="Daniel Kaufmann" userId="934340720f57f02e" providerId="LiveId" clId="{C1DE916D-FF11-4D64-A23D-0EC1D3E83B29}" dt="2020-12-28T17:25:12.978" v="16" actId="207"/>
          <ac:spMkLst>
            <pc:docMk/>
            <pc:sldMk cId="1314568394" sldId="601"/>
            <ac:spMk id="3" creationId="{DFF60A15-9C6E-4C17-B2C7-9EE5E08688E8}"/>
          </ac:spMkLst>
        </pc:spChg>
      </pc:sldChg>
      <pc:sldChg chg="modSp add mod">
        <pc:chgData name="Daniel Kaufmann" userId="934340720f57f02e" providerId="LiveId" clId="{C1DE916D-FF11-4D64-A23D-0EC1D3E83B29}" dt="2020-12-28T17:25:34.439" v="22" actId="179"/>
        <pc:sldMkLst>
          <pc:docMk/>
          <pc:sldMk cId="2004396263" sldId="602"/>
        </pc:sldMkLst>
        <pc:spChg chg="mod">
          <ac:chgData name="Daniel Kaufmann" userId="934340720f57f02e" providerId="LiveId" clId="{C1DE916D-FF11-4D64-A23D-0EC1D3E83B29}" dt="2020-12-28T17:25:34.439" v="22" actId="179"/>
          <ac:spMkLst>
            <pc:docMk/>
            <pc:sldMk cId="2004396263" sldId="602"/>
            <ac:spMk id="3" creationId="{12DBFA35-3E5C-4CD2-9505-41BA75D1F1F9}"/>
          </ac:spMkLst>
        </pc:spChg>
      </pc:sldChg>
      <pc:sldChg chg="modSp add mod">
        <pc:chgData name="Daniel Kaufmann" userId="934340720f57f02e" providerId="LiveId" clId="{C1DE916D-FF11-4D64-A23D-0EC1D3E83B29}" dt="2020-12-28T17:25:45.577" v="25" actId="207"/>
        <pc:sldMkLst>
          <pc:docMk/>
          <pc:sldMk cId="1680208086" sldId="603"/>
        </pc:sldMkLst>
        <pc:spChg chg="mod">
          <ac:chgData name="Daniel Kaufmann" userId="934340720f57f02e" providerId="LiveId" clId="{C1DE916D-FF11-4D64-A23D-0EC1D3E83B29}" dt="2020-12-28T17:25:45.577" v="25" actId="207"/>
          <ac:spMkLst>
            <pc:docMk/>
            <pc:sldMk cId="1680208086" sldId="603"/>
            <ac:spMk id="3" creationId="{ECBB5465-56D5-4E73-AD1E-041150FE5258}"/>
          </ac:spMkLst>
        </pc:spChg>
      </pc:sldChg>
      <pc:sldChg chg="modSp add mod">
        <pc:chgData name="Daniel Kaufmann" userId="934340720f57f02e" providerId="LiveId" clId="{C1DE916D-FF11-4D64-A23D-0EC1D3E83B29}" dt="2020-12-28T17:26:03.402" v="31" actId="27636"/>
        <pc:sldMkLst>
          <pc:docMk/>
          <pc:sldMk cId="1528460336" sldId="604"/>
        </pc:sldMkLst>
        <pc:spChg chg="mod">
          <ac:chgData name="Daniel Kaufmann" userId="934340720f57f02e" providerId="LiveId" clId="{C1DE916D-FF11-4D64-A23D-0EC1D3E83B29}" dt="2020-12-28T17:26:03.402" v="31" actId="27636"/>
          <ac:spMkLst>
            <pc:docMk/>
            <pc:sldMk cId="1528460336" sldId="604"/>
            <ac:spMk id="3" creationId="{D6BDC5E6-C582-40B7-AE80-161A20F7A76B}"/>
          </ac:spMkLst>
        </pc:spChg>
      </pc:sldChg>
      <pc:sldChg chg="add">
        <pc:chgData name="Daniel Kaufmann" userId="934340720f57f02e" providerId="LiveId" clId="{C1DE916D-FF11-4D64-A23D-0EC1D3E83B29}" dt="2020-12-28T17:23:50.307" v="2"/>
        <pc:sldMkLst>
          <pc:docMk/>
          <pc:sldMk cId="1460066295" sldId="605"/>
        </pc:sldMkLst>
      </pc:sldChg>
      <pc:sldChg chg="modSp add mod">
        <pc:chgData name="Daniel Kaufmann" userId="934340720f57f02e" providerId="LiveId" clId="{C1DE916D-FF11-4D64-A23D-0EC1D3E83B29}" dt="2020-12-28T17:26:20.025" v="33" actId="1076"/>
        <pc:sldMkLst>
          <pc:docMk/>
          <pc:sldMk cId="665570052" sldId="606"/>
        </pc:sldMkLst>
        <pc:spChg chg="mod">
          <ac:chgData name="Daniel Kaufmann" userId="934340720f57f02e" providerId="LiveId" clId="{C1DE916D-FF11-4D64-A23D-0EC1D3E83B29}" dt="2020-12-28T17:26:20.025" v="33" actId="1076"/>
          <ac:spMkLst>
            <pc:docMk/>
            <pc:sldMk cId="665570052" sldId="606"/>
            <ac:spMk id="3" creationId="{A59E2104-528E-44BE-9074-869286CDA1AC}"/>
          </ac:spMkLst>
        </pc:spChg>
      </pc:sldChg>
      <pc:sldChg chg="add">
        <pc:chgData name="Daniel Kaufmann" userId="934340720f57f02e" providerId="LiveId" clId="{C1DE916D-FF11-4D64-A23D-0EC1D3E83B29}" dt="2020-12-28T17:23:50.307" v="2"/>
        <pc:sldMkLst>
          <pc:docMk/>
          <pc:sldMk cId="1102473934" sldId="607"/>
        </pc:sldMkLst>
      </pc:sldChg>
      <pc:sldChg chg="add">
        <pc:chgData name="Daniel Kaufmann" userId="934340720f57f02e" providerId="LiveId" clId="{C1DE916D-FF11-4D64-A23D-0EC1D3E83B29}" dt="2020-12-28T17:23:50.307" v="2"/>
        <pc:sldMkLst>
          <pc:docMk/>
          <pc:sldMk cId="2979890622" sldId="608"/>
        </pc:sldMkLst>
      </pc:sldChg>
      <pc:sldChg chg="add">
        <pc:chgData name="Daniel Kaufmann" userId="934340720f57f02e" providerId="LiveId" clId="{C1DE916D-FF11-4D64-A23D-0EC1D3E83B29}" dt="2020-12-28T17:23:50.307" v="2"/>
        <pc:sldMkLst>
          <pc:docMk/>
          <pc:sldMk cId="497783286" sldId="609"/>
        </pc:sldMkLst>
      </pc:sldChg>
      <pc:sldChg chg="add">
        <pc:chgData name="Daniel Kaufmann" userId="934340720f57f02e" providerId="LiveId" clId="{C1DE916D-FF11-4D64-A23D-0EC1D3E83B29}" dt="2020-12-28T17:23:50.307" v="2"/>
        <pc:sldMkLst>
          <pc:docMk/>
          <pc:sldMk cId="3598647504" sldId="610"/>
        </pc:sldMkLst>
      </pc:sldChg>
      <pc:sldChg chg="add">
        <pc:chgData name="Daniel Kaufmann" userId="934340720f57f02e" providerId="LiveId" clId="{C1DE916D-FF11-4D64-A23D-0EC1D3E83B29}" dt="2020-12-28T17:23:50.307" v="2"/>
        <pc:sldMkLst>
          <pc:docMk/>
          <pc:sldMk cId="1943619058" sldId="611"/>
        </pc:sldMkLst>
      </pc:sldChg>
      <pc:sldChg chg="add">
        <pc:chgData name="Daniel Kaufmann" userId="934340720f57f02e" providerId="LiveId" clId="{C1DE916D-FF11-4D64-A23D-0EC1D3E83B29}" dt="2020-12-28T17:23:50.307" v="2"/>
        <pc:sldMkLst>
          <pc:docMk/>
          <pc:sldMk cId="3365378378" sldId="612"/>
        </pc:sldMkLst>
      </pc:sldChg>
      <pc:sldChg chg="add">
        <pc:chgData name="Daniel Kaufmann" userId="934340720f57f02e" providerId="LiveId" clId="{C1DE916D-FF11-4D64-A23D-0EC1D3E83B29}" dt="2020-12-28T17:23:50.307" v="2"/>
        <pc:sldMkLst>
          <pc:docMk/>
          <pc:sldMk cId="1304111689" sldId="613"/>
        </pc:sldMkLst>
      </pc:sldChg>
      <pc:sldChg chg="add">
        <pc:chgData name="Daniel Kaufmann" userId="934340720f57f02e" providerId="LiveId" clId="{C1DE916D-FF11-4D64-A23D-0EC1D3E83B29}" dt="2020-12-28T17:23:50.307" v="2"/>
        <pc:sldMkLst>
          <pc:docMk/>
          <pc:sldMk cId="3778487787" sldId="614"/>
        </pc:sldMkLst>
      </pc:sldChg>
      <pc:sldChg chg="add">
        <pc:chgData name="Daniel Kaufmann" userId="934340720f57f02e" providerId="LiveId" clId="{C1DE916D-FF11-4D64-A23D-0EC1D3E83B29}" dt="2020-12-28T17:23:50.307" v="2"/>
        <pc:sldMkLst>
          <pc:docMk/>
          <pc:sldMk cId="3445335708" sldId="615"/>
        </pc:sldMkLst>
      </pc:sldChg>
      <pc:sldChg chg="add">
        <pc:chgData name="Daniel Kaufmann" userId="934340720f57f02e" providerId="LiveId" clId="{C1DE916D-FF11-4D64-A23D-0EC1D3E83B29}" dt="2020-12-28T17:23:50.307" v="2"/>
        <pc:sldMkLst>
          <pc:docMk/>
          <pc:sldMk cId="1191803749" sldId="616"/>
        </pc:sldMkLst>
      </pc:sldChg>
      <pc:sldChg chg="add">
        <pc:chgData name="Daniel Kaufmann" userId="934340720f57f02e" providerId="LiveId" clId="{C1DE916D-FF11-4D64-A23D-0EC1D3E83B29}" dt="2020-12-28T17:23:50.307" v="2"/>
        <pc:sldMkLst>
          <pc:docMk/>
          <pc:sldMk cId="4259074689" sldId="617"/>
        </pc:sldMkLst>
      </pc:sldChg>
      <pc:sldChg chg="modSp add mod">
        <pc:chgData name="Daniel Kaufmann" userId="934340720f57f02e" providerId="LiveId" clId="{C1DE916D-FF11-4D64-A23D-0EC1D3E83B29}" dt="2020-12-28T17:26:36.878" v="34" actId="207"/>
        <pc:sldMkLst>
          <pc:docMk/>
          <pc:sldMk cId="2136418784" sldId="618"/>
        </pc:sldMkLst>
        <pc:spChg chg="mod">
          <ac:chgData name="Daniel Kaufmann" userId="934340720f57f02e" providerId="LiveId" clId="{C1DE916D-FF11-4D64-A23D-0EC1D3E83B29}" dt="2020-12-28T17:26:36.878" v="34" actId="207"/>
          <ac:spMkLst>
            <pc:docMk/>
            <pc:sldMk cId="2136418784" sldId="618"/>
            <ac:spMk id="3" creationId="{965E87ED-60DC-4C48-B6C0-843B92CD65DC}"/>
          </ac:spMkLst>
        </pc:spChg>
      </pc:sldChg>
      <pc:sldChg chg="add">
        <pc:chgData name="Daniel Kaufmann" userId="934340720f57f02e" providerId="LiveId" clId="{C1DE916D-FF11-4D64-A23D-0EC1D3E83B29}" dt="2020-12-28T17:23:50.307" v="2"/>
        <pc:sldMkLst>
          <pc:docMk/>
          <pc:sldMk cId="2681638666" sldId="619"/>
        </pc:sldMkLst>
      </pc:sldChg>
      <pc:sldChg chg="add">
        <pc:chgData name="Daniel Kaufmann" userId="934340720f57f02e" providerId="LiveId" clId="{C1DE916D-FF11-4D64-A23D-0EC1D3E83B29}" dt="2020-12-28T17:23:50.307" v="2"/>
        <pc:sldMkLst>
          <pc:docMk/>
          <pc:sldMk cId="1140493769" sldId="620"/>
        </pc:sldMkLst>
      </pc:sldChg>
      <pc:sldChg chg="add">
        <pc:chgData name="Daniel Kaufmann" userId="934340720f57f02e" providerId="LiveId" clId="{C1DE916D-FF11-4D64-A23D-0EC1D3E83B29}" dt="2020-12-28T17:23:50.307" v="2"/>
        <pc:sldMkLst>
          <pc:docMk/>
          <pc:sldMk cId="1598919827" sldId="621"/>
        </pc:sldMkLst>
      </pc:sldChg>
      <pc:sldChg chg="add">
        <pc:chgData name="Daniel Kaufmann" userId="934340720f57f02e" providerId="LiveId" clId="{C1DE916D-FF11-4D64-A23D-0EC1D3E83B29}" dt="2020-12-28T17:23:50.307" v="2"/>
        <pc:sldMkLst>
          <pc:docMk/>
          <pc:sldMk cId="3050471729" sldId="622"/>
        </pc:sldMkLst>
      </pc:sldChg>
      <pc:sldChg chg="add">
        <pc:chgData name="Daniel Kaufmann" userId="934340720f57f02e" providerId="LiveId" clId="{C1DE916D-FF11-4D64-A23D-0EC1D3E83B29}" dt="2020-12-28T17:23:50.307" v="2"/>
        <pc:sldMkLst>
          <pc:docMk/>
          <pc:sldMk cId="2917901542" sldId="623"/>
        </pc:sldMkLst>
      </pc:sldChg>
      <pc:sldChg chg="modSp add mod setBg modClrScheme chgLayout">
        <pc:chgData name="Daniel Kaufmann" userId="934340720f57f02e" providerId="LiveId" clId="{C1DE916D-FF11-4D64-A23D-0EC1D3E83B29}" dt="2020-12-28T17:28:04.031" v="53"/>
        <pc:sldMkLst>
          <pc:docMk/>
          <pc:sldMk cId="2649863278" sldId="624"/>
        </pc:sldMkLst>
        <pc:spChg chg="mod ord">
          <ac:chgData name="Daniel Kaufmann" userId="934340720f57f02e" providerId="LiveId" clId="{C1DE916D-FF11-4D64-A23D-0EC1D3E83B29}" dt="2020-12-28T17:27:44.924" v="46" actId="700"/>
          <ac:spMkLst>
            <pc:docMk/>
            <pc:sldMk cId="2649863278" sldId="624"/>
            <ac:spMk id="2" creationId="{AF98EB9E-5879-4024-A70A-0787B94A2808}"/>
          </ac:spMkLst>
        </pc:spChg>
        <pc:spChg chg="mod ord">
          <ac:chgData name="Daniel Kaufmann" userId="934340720f57f02e" providerId="LiveId" clId="{C1DE916D-FF11-4D64-A23D-0EC1D3E83B29}" dt="2020-12-28T17:27:53.887" v="52" actId="403"/>
          <ac:spMkLst>
            <pc:docMk/>
            <pc:sldMk cId="2649863278" sldId="624"/>
            <ac:spMk id="3" creationId="{D27351E6-F30B-4F09-82CA-C200BE90D2C6}"/>
          </ac:spMkLst>
        </pc:spChg>
        <pc:picChg chg="mod ord">
          <ac:chgData name="Daniel Kaufmann" userId="934340720f57f02e" providerId="LiveId" clId="{C1DE916D-FF11-4D64-A23D-0EC1D3E83B29}" dt="2020-12-28T17:28:04.031" v="53"/>
          <ac:picMkLst>
            <pc:docMk/>
            <pc:sldMk cId="2649863278" sldId="624"/>
            <ac:picMk id="1026" creationId="{A1D7A67F-3595-4D8E-B6FD-258C93EE4412}"/>
          </ac:picMkLst>
        </pc:picChg>
      </pc:sldChg>
      <pc:sldChg chg="modSp add mod setBg modClrScheme chgLayout">
        <pc:chgData name="Daniel Kaufmann" userId="934340720f57f02e" providerId="LiveId" clId="{C1DE916D-FF11-4D64-A23D-0EC1D3E83B29}" dt="2020-12-28T17:29:06.522" v="64" actId="207"/>
        <pc:sldMkLst>
          <pc:docMk/>
          <pc:sldMk cId="4108153802" sldId="625"/>
        </pc:sldMkLst>
        <pc:spChg chg="mod ord">
          <ac:chgData name="Daniel Kaufmann" userId="934340720f57f02e" providerId="LiveId" clId="{C1DE916D-FF11-4D64-A23D-0EC1D3E83B29}" dt="2020-12-28T17:29:06.522" v="64" actId="207"/>
          <ac:spMkLst>
            <pc:docMk/>
            <pc:sldMk cId="4108153802" sldId="625"/>
            <ac:spMk id="2" creationId="{AF98EB9E-5879-4024-A70A-0787B94A2808}"/>
          </ac:spMkLst>
        </pc:spChg>
        <pc:spChg chg="mod ord">
          <ac:chgData name="Daniel Kaufmann" userId="934340720f57f02e" providerId="LiveId" clId="{C1DE916D-FF11-4D64-A23D-0EC1D3E83B29}" dt="2020-12-28T17:28:57.173" v="63" actId="113"/>
          <ac:spMkLst>
            <pc:docMk/>
            <pc:sldMk cId="4108153802" sldId="625"/>
            <ac:spMk id="3" creationId="{D27351E6-F30B-4F09-82CA-C200BE90D2C6}"/>
          </ac:spMkLst>
        </pc:spChg>
        <pc:picChg chg="mod ord">
          <ac:chgData name="Daniel Kaufmann" userId="934340720f57f02e" providerId="LiveId" clId="{C1DE916D-FF11-4D64-A23D-0EC1D3E83B29}" dt="2020-12-28T17:28:45.079" v="61"/>
          <ac:picMkLst>
            <pc:docMk/>
            <pc:sldMk cId="4108153802" sldId="625"/>
            <ac:picMk id="1026" creationId="{A1D7A67F-3595-4D8E-B6FD-258C93EE4412}"/>
          </ac:picMkLst>
        </pc:picChg>
      </pc:sldChg>
      <pc:sldChg chg="modSp add mod setBg modClrScheme chgLayout modNotesTx">
        <pc:chgData name="Daniel Kaufmann" userId="934340720f57f02e" providerId="LiveId" clId="{C1DE916D-FF11-4D64-A23D-0EC1D3E83B29}" dt="2020-12-28T17:29:40.884" v="74" actId="33524"/>
        <pc:sldMkLst>
          <pc:docMk/>
          <pc:sldMk cId="2738863694" sldId="626"/>
        </pc:sldMkLst>
        <pc:spChg chg="mod ord">
          <ac:chgData name="Daniel Kaufmann" userId="934340720f57f02e" providerId="LiveId" clId="{C1DE916D-FF11-4D64-A23D-0EC1D3E83B29}" dt="2020-12-28T17:29:27.993" v="71" actId="207"/>
          <ac:spMkLst>
            <pc:docMk/>
            <pc:sldMk cId="2738863694" sldId="626"/>
            <ac:spMk id="2" creationId="{AF98EB9E-5879-4024-A70A-0787B94A2808}"/>
          </ac:spMkLst>
        </pc:spChg>
        <pc:spChg chg="mod ord">
          <ac:chgData name="Daniel Kaufmann" userId="934340720f57f02e" providerId="LiveId" clId="{C1DE916D-FF11-4D64-A23D-0EC1D3E83B29}" dt="2020-12-28T17:29:35.451" v="73" actId="207"/>
          <ac:spMkLst>
            <pc:docMk/>
            <pc:sldMk cId="2738863694" sldId="626"/>
            <ac:spMk id="3" creationId="{D27351E6-F30B-4F09-82CA-C200BE90D2C6}"/>
          </ac:spMkLst>
        </pc:spChg>
        <pc:picChg chg="mod ord">
          <ac:chgData name="Daniel Kaufmann" userId="934340720f57f02e" providerId="LiveId" clId="{C1DE916D-FF11-4D64-A23D-0EC1D3E83B29}" dt="2020-12-28T17:29:32.052" v="72" actId="167"/>
          <ac:picMkLst>
            <pc:docMk/>
            <pc:sldMk cId="2738863694" sldId="626"/>
            <ac:picMk id="1026" creationId="{A1D7A67F-3595-4D8E-B6FD-258C93EE4412}"/>
          </ac:picMkLst>
        </pc:picChg>
      </pc:sldChg>
      <pc:sldChg chg="modSp add mod">
        <pc:chgData name="Daniel Kaufmann" userId="934340720f57f02e" providerId="LiveId" clId="{C1DE916D-FF11-4D64-A23D-0EC1D3E83B29}" dt="2020-12-28T22:03:33.910" v="79" actId="207"/>
        <pc:sldMkLst>
          <pc:docMk/>
          <pc:sldMk cId="3658440001" sldId="627"/>
        </pc:sldMkLst>
        <pc:spChg chg="mod">
          <ac:chgData name="Daniel Kaufmann" userId="934340720f57f02e" providerId="LiveId" clId="{C1DE916D-FF11-4D64-A23D-0EC1D3E83B29}" dt="2020-12-28T22:03:33.910" v="79" actId="207"/>
          <ac:spMkLst>
            <pc:docMk/>
            <pc:sldMk cId="3658440001" sldId="627"/>
            <ac:spMk id="3" creationId="{C10A7D31-69EA-44BB-905E-65CA766F0DDC}"/>
          </ac:spMkLst>
        </pc:spChg>
      </pc:sldChg>
      <pc:sldChg chg="add">
        <pc:chgData name="Daniel Kaufmann" userId="934340720f57f02e" providerId="LiveId" clId="{C1DE916D-FF11-4D64-A23D-0EC1D3E83B29}" dt="2020-12-28T17:23:50.307" v="2"/>
        <pc:sldMkLst>
          <pc:docMk/>
          <pc:sldMk cId="977638224" sldId="628"/>
        </pc:sldMkLst>
      </pc:sldChg>
      <pc:sldChg chg="add">
        <pc:chgData name="Daniel Kaufmann" userId="934340720f57f02e" providerId="LiveId" clId="{C1DE916D-FF11-4D64-A23D-0EC1D3E83B29}" dt="2020-12-28T17:23:50.307" v="2"/>
        <pc:sldMkLst>
          <pc:docMk/>
          <pc:sldMk cId="778490690" sldId="629"/>
        </pc:sldMkLst>
      </pc:sldChg>
      <pc:sldChg chg="add">
        <pc:chgData name="Daniel Kaufmann" userId="934340720f57f02e" providerId="LiveId" clId="{C1DE916D-FF11-4D64-A23D-0EC1D3E83B29}" dt="2020-12-28T17:23:50.307" v="2"/>
        <pc:sldMkLst>
          <pc:docMk/>
          <pc:sldMk cId="3666986052" sldId="630"/>
        </pc:sldMkLst>
      </pc:sldChg>
      <pc:sldChg chg="add">
        <pc:chgData name="Daniel Kaufmann" userId="934340720f57f02e" providerId="LiveId" clId="{C1DE916D-FF11-4D64-A23D-0EC1D3E83B29}" dt="2020-12-28T17:23:50.307" v="2"/>
        <pc:sldMkLst>
          <pc:docMk/>
          <pc:sldMk cId="2501500753" sldId="631"/>
        </pc:sldMkLst>
      </pc:sldChg>
      <pc:sldChg chg="add modNotesTx">
        <pc:chgData name="Daniel Kaufmann" userId="934340720f57f02e" providerId="LiveId" clId="{C1DE916D-FF11-4D64-A23D-0EC1D3E83B29}" dt="2020-12-28T22:03:10.023" v="78" actId="33524"/>
        <pc:sldMkLst>
          <pc:docMk/>
          <pc:sldMk cId="3899653527" sldId="632"/>
        </pc:sldMkLst>
      </pc:sldChg>
      <pc:sldChg chg="add">
        <pc:chgData name="Daniel Kaufmann" userId="934340720f57f02e" providerId="LiveId" clId="{C1DE916D-FF11-4D64-A23D-0EC1D3E83B29}" dt="2020-12-28T17:23:50.307" v="2"/>
        <pc:sldMkLst>
          <pc:docMk/>
          <pc:sldMk cId="2348890212" sldId="633"/>
        </pc:sldMkLst>
      </pc:sldChg>
      <pc:sldChg chg="add">
        <pc:chgData name="Daniel Kaufmann" userId="934340720f57f02e" providerId="LiveId" clId="{C1DE916D-FF11-4D64-A23D-0EC1D3E83B29}" dt="2020-12-28T17:23:50.307" v="2"/>
        <pc:sldMkLst>
          <pc:docMk/>
          <pc:sldMk cId="901600858" sldId="634"/>
        </pc:sldMkLst>
      </pc:sldChg>
      <pc:sldChg chg="add">
        <pc:chgData name="Daniel Kaufmann" userId="934340720f57f02e" providerId="LiveId" clId="{C1DE916D-FF11-4D64-A23D-0EC1D3E83B29}" dt="2020-12-28T17:23:50.307" v="2"/>
        <pc:sldMkLst>
          <pc:docMk/>
          <pc:sldMk cId="1045481570" sldId="635"/>
        </pc:sldMkLst>
      </pc:sldChg>
      <pc:sldChg chg="add">
        <pc:chgData name="Daniel Kaufmann" userId="934340720f57f02e" providerId="LiveId" clId="{C1DE916D-FF11-4D64-A23D-0EC1D3E83B29}" dt="2020-12-28T17:23:50.307" v="2"/>
        <pc:sldMkLst>
          <pc:docMk/>
          <pc:sldMk cId="1700718492" sldId="636"/>
        </pc:sldMkLst>
      </pc:sldChg>
      <pc:sldChg chg="add">
        <pc:chgData name="Daniel Kaufmann" userId="934340720f57f02e" providerId="LiveId" clId="{C1DE916D-FF11-4D64-A23D-0EC1D3E83B29}" dt="2020-12-28T17:23:50.307" v="2"/>
        <pc:sldMkLst>
          <pc:docMk/>
          <pc:sldMk cId="2598195494" sldId="637"/>
        </pc:sldMkLst>
      </pc:sldChg>
      <pc:sldChg chg="addSp delSp modSp new mod modClrScheme chgLayout">
        <pc:chgData name="Daniel Kaufmann" userId="934340720f57f02e" providerId="LiveId" clId="{C1DE916D-FF11-4D64-A23D-0EC1D3E83B29}" dt="2020-12-28T22:08:19.327" v="119" actId="5793"/>
        <pc:sldMkLst>
          <pc:docMk/>
          <pc:sldMk cId="2599077204" sldId="638"/>
        </pc:sldMkLst>
        <pc:spChg chg="del mod ord">
          <ac:chgData name="Daniel Kaufmann" userId="934340720f57f02e" providerId="LiveId" clId="{C1DE916D-FF11-4D64-A23D-0EC1D3E83B29}" dt="2020-12-28T22:07:06.674" v="81" actId="700"/>
          <ac:spMkLst>
            <pc:docMk/>
            <pc:sldMk cId="2599077204" sldId="638"/>
            <ac:spMk id="2" creationId="{F7EC2B87-696D-49F5-95E7-F7411504AD80}"/>
          </ac:spMkLst>
        </pc:spChg>
        <pc:spChg chg="del mod ord">
          <ac:chgData name="Daniel Kaufmann" userId="934340720f57f02e" providerId="LiveId" clId="{C1DE916D-FF11-4D64-A23D-0EC1D3E83B29}" dt="2020-12-28T22:07:06.674" v="81" actId="700"/>
          <ac:spMkLst>
            <pc:docMk/>
            <pc:sldMk cId="2599077204" sldId="638"/>
            <ac:spMk id="3" creationId="{F3B4EC7D-8D6B-4368-9618-42A146A2BCE0}"/>
          </ac:spMkLst>
        </pc:spChg>
        <pc:spChg chg="add mod ord">
          <ac:chgData name="Daniel Kaufmann" userId="934340720f57f02e" providerId="LiveId" clId="{C1DE916D-FF11-4D64-A23D-0EC1D3E83B29}" dt="2020-12-28T22:07:10.496" v="91" actId="20577"/>
          <ac:spMkLst>
            <pc:docMk/>
            <pc:sldMk cId="2599077204" sldId="638"/>
            <ac:spMk id="4" creationId="{3AB910AA-AE38-4D35-AB05-F3BA2BF8DB48}"/>
          </ac:spMkLst>
        </pc:spChg>
        <pc:spChg chg="add mod ord">
          <ac:chgData name="Daniel Kaufmann" userId="934340720f57f02e" providerId="LiveId" clId="{C1DE916D-FF11-4D64-A23D-0EC1D3E83B29}" dt="2020-12-28T22:08:19.327" v="119" actId="5793"/>
          <ac:spMkLst>
            <pc:docMk/>
            <pc:sldMk cId="2599077204" sldId="638"/>
            <ac:spMk id="5" creationId="{277309B3-1541-4761-9908-9BA4ABFA7DDD}"/>
          </ac:spMkLst>
        </pc:spChg>
      </pc:sldChg>
      <pc:sldChg chg="modSp new mod">
        <pc:chgData name="Daniel Kaufmann" userId="934340720f57f02e" providerId="LiveId" clId="{C1DE916D-FF11-4D64-A23D-0EC1D3E83B29}" dt="2020-12-28T22:08:22.676" v="120" actId="5793"/>
        <pc:sldMkLst>
          <pc:docMk/>
          <pc:sldMk cId="3244248473" sldId="639"/>
        </pc:sldMkLst>
        <pc:spChg chg="mod">
          <ac:chgData name="Daniel Kaufmann" userId="934340720f57f02e" providerId="LiveId" clId="{C1DE916D-FF11-4D64-A23D-0EC1D3E83B29}" dt="2020-12-28T22:07:55.618" v="110" actId="20577"/>
          <ac:spMkLst>
            <pc:docMk/>
            <pc:sldMk cId="3244248473" sldId="639"/>
            <ac:spMk id="2" creationId="{9ED675AF-03F4-47FD-8580-717355B94315}"/>
          </ac:spMkLst>
        </pc:spChg>
        <pc:spChg chg="mod">
          <ac:chgData name="Daniel Kaufmann" userId="934340720f57f02e" providerId="LiveId" clId="{C1DE916D-FF11-4D64-A23D-0EC1D3E83B29}" dt="2020-12-28T22:08:22.676" v="120" actId="5793"/>
          <ac:spMkLst>
            <pc:docMk/>
            <pc:sldMk cId="3244248473" sldId="639"/>
            <ac:spMk id="3" creationId="{270A5033-361E-4DB4-83D8-A8E1B0A36BCC}"/>
          </ac:spMkLst>
        </pc:spChg>
      </pc:sldChg>
      <pc:sldChg chg="modSp new mod">
        <pc:chgData name="Daniel Kaufmann" userId="934340720f57f02e" providerId="LiveId" clId="{C1DE916D-FF11-4D64-A23D-0EC1D3E83B29}" dt="2020-12-28T22:08:49.644" v="142" actId="13926"/>
        <pc:sldMkLst>
          <pc:docMk/>
          <pc:sldMk cId="228857582" sldId="640"/>
        </pc:sldMkLst>
        <pc:spChg chg="mod">
          <ac:chgData name="Daniel Kaufmann" userId="934340720f57f02e" providerId="LiveId" clId="{C1DE916D-FF11-4D64-A23D-0EC1D3E83B29}" dt="2020-12-28T22:08:30.226" v="131" actId="20577"/>
          <ac:spMkLst>
            <pc:docMk/>
            <pc:sldMk cId="228857582" sldId="640"/>
            <ac:spMk id="2" creationId="{0C821733-5F34-4A12-AF79-55540C51AB6E}"/>
          </ac:spMkLst>
        </pc:spChg>
        <pc:spChg chg="mod">
          <ac:chgData name="Daniel Kaufmann" userId="934340720f57f02e" providerId="LiveId" clId="{C1DE916D-FF11-4D64-A23D-0EC1D3E83B29}" dt="2020-12-28T22:08:49.644" v="142" actId="13926"/>
          <ac:spMkLst>
            <pc:docMk/>
            <pc:sldMk cId="228857582" sldId="640"/>
            <ac:spMk id="3" creationId="{187CB010-E678-4441-8E48-38B43989838F}"/>
          </ac:spMkLst>
        </pc:spChg>
      </pc:sldChg>
      <pc:sldChg chg="modSp new mod">
        <pc:chgData name="Daniel Kaufmann" userId="934340720f57f02e" providerId="LiveId" clId="{C1DE916D-FF11-4D64-A23D-0EC1D3E83B29}" dt="2020-12-28T22:09:14.453" v="161" actId="13926"/>
        <pc:sldMkLst>
          <pc:docMk/>
          <pc:sldMk cId="4124046058" sldId="641"/>
        </pc:sldMkLst>
        <pc:spChg chg="mod">
          <ac:chgData name="Daniel Kaufmann" userId="934340720f57f02e" providerId="LiveId" clId="{C1DE916D-FF11-4D64-A23D-0EC1D3E83B29}" dt="2020-12-28T22:08:59.739" v="153" actId="20577"/>
          <ac:spMkLst>
            <pc:docMk/>
            <pc:sldMk cId="4124046058" sldId="641"/>
            <ac:spMk id="2" creationId="{AD1391AF-E06C-41CD-988C-841926082DDB}"/>
          </ac:spMkLst>
        </pc:spChg>
        <pc:spChg chg="mod">
          <ac:chgData name="Daniel Kaufmann" userId="934340720f57f02e" providerId="LiveId" clId="{C1DE916D-FF11-4D64-A23D-0EC1D3E83B29}" dt="2020-12-28T22:09:14.453" v="161" actId="13926"/>
          <ac:spMkLst>
            <pc:docMk/>
            <pc:sldMk cId="4124046058" sldId="641"/>
            <ac:spMk id="3" creationId="{A2F1B63A-4F65-49EC-B7E6-39EF2AC4AC41}"/>
          </ac:spMkLst>
        </pc:spChg>
      </pc:sldChg>
      <pc:sldChg chg="modSp new mod">
        <pc:chgData name="Daniel Kaufmann" userId="934340720f57f02e" providerId="LiveId" clId="{C1DE916D-FF11-4D64-A23D-0EC1D3E83B29}" dt="2020-12-28T22:09:34.913" v="180" actId="5793"/>
        <pc:sldMkLst>
          <pc:docMk/>
          <pc:sldMk cId="3661935090" sldId="642"/>
        </pc:sldMkLst>
        <pc:spChg chg="mod">
          <ac:chgData name="Daniel Kaufmann" userId="934340720f57f02e" providerId="LiveId" clId="{C1DE916D-FF11-4D64-A23D-0EC1D3E83B29}" dt="2020-12-28T22:09:20.845" v="172" actId="20577"/>
          <ac:spMkLst>
            <pc:docMk/>
            <pc:sldMk cId="3661935090" sldId="642"/>
            <ac:spMk id="2" creationId="{D0CBD483-EC34-4259-9FF4-AC8CD3FE5262}"/>
          </ac:spMkLst>
        </pc:spChg>
        <pc:spChg chg="mod">
          <ac:chgData name="Daniel Kaufmann" userId="934340720f57f02e" providerId="LiveId" clId="{C1DE916D-FF11-4D64-A23D-0EC1D3E83B29}" dt="2020-12-28T22:09:34.913" v="180" actId="5793"/>
          <ac:spMkLst>
            <pc:docMk/>
            <pc:sldMk cId="3661935090" sldId="642"/>
            <ac:spMk id="3" creationId="{48D7EEB8-CDB3-4B86-B2AC-70936C466CEF}"/>
          </ac:spMkLst>
        </pc:spChg>
      </pc:sldChg>
      <pc:sldChg chg="modSp new mod">
        <pc:chgData name="Daniel Kaufmann" userId="934340720f57f02e" providerId="LiveId" clId="{C1DE916D-FF11-4D64-A23D-0EC1D3E83B29}" dt="2020-12-28T22:09:55.812" v="199" actId="5793"/>
        <pc:sldMkLst>
          <pc:docMk/>
          <pc:sldMk cId="2302845377" sldId="643"/>
        </pc:sldMkLst>
        <pc:spChg chg="mod">
          <ac:chgData name="Daniel Kaufmann" userId="934340720f57f02e" providerId="LiveId" clId="{C1DE916D-FF11-4D64-A23D-0EC1D3E83B29}" dt="2020-12-28T22:09:41.991" v="191" actId="20577"/>
          <ac:spMkLst>
            <pc:docMk/>
            <pc:sldMk cId="2302845377" sldId="643"/>
            <ac:spMk id="2" creationId="{42ACED1C-BF9A-45DF-BFAC-464C155FB3C9}"/>
          </ac:spMkLst>
        </pc:spChg>
        <pc:spChg chg="mod">
          <ac:chgData name="Daniel Kaufmann" userId="934340720f57f02e" providerId="LiveId" clId="{C1DE916D-FF11-4D64-A23D-0EC1D3E83B29}" dt="2020-12-28T22:09:55.812" v="199" actId="5793"/>
          <ac:spMkLst>
            <pc:docMk/>
            <pc:sldMk cId="2302845377" sldId="643"/>
            <ac:spMk id="3" creationId="{FA2A77AD-C39A-461C-9672-532059F65F6F}"/>
          </ac:spMkLst>
        </pc:spChg>
      </pc:sldChg>
      <pc:sldChg chg="modSp new mod">
        <pc:chgData name="Daniel Kaufmann" userId="934340720f57f02e" providerId="LiveId" clId="{C1DE916D-FF11-4D64-A23D-0EC1D3E83B29}" dt="2020-12-28T22:10:22.860" v="219" actId="5793"/>
        <pc:sldMkLst>
          <pc:docMk/>
          <pc:sldMk cId="2106182783" sldId="644"/>
        </pc:sldMkLst>
        <pc:spChg chg="mod">
          <ac:chgData name="Daniel Kaufmann" userId="934340720f57f02e" providerId="LiveId" clId="{C1DE916D-FF11-4D64-A23D-0EC1D3E83B29}" dt="2020-12-28T22:10:04.706" v="210" actId="20577"/>
          <ac:spMkLst>
            <pc:docMk/>
            <pc:sldMk cId="2106182783" sldId="644"/>
            <ac:spMk id="2" creationId="{A9954394-2C21-45D3-B4A2-4E386C1F9011}"/>
          </ac:spMkLst>
        </pc:spChg>
        <pc:spChg chg="mod">
          <ac:chgData name="Daniel Kaufmann" userId="934340720f57f02e" providerId="LiveId" clId="{C1DE916D-FF11-4D64-A23D-0EC1D3E83B29}" dt="2020-12-28T22:10:22.860" v="219" actId="5793"/>
          <ac:spMkLst>
            <pc:docMk/>
            <pc:sldMk cId="2106182783" sldId="644"/>
            <ac:spMk id="3" creationId="{35A62700-8189-4ADF-92E8-08EE04FEBFF9}"/>
          </ac:spMkLst>
        </pc:spChg>
      </pc:sldChg>
      <pc:sldChg chg="modSp new mod">
        <pc:chgData name="Daniel Kaufmann" userId="934340720f57f02e" providerId="LiveId" clId="{C1DE916D-FF11-4D64-A23D-0EC1D3E83B29}" dt="2020-12-28T22:11:03.317" v="240" actId="20577"/>
        <pc:sldMkLst>
          <pc:docMk/>
          <pc:sldMk cId="3622722072" sldId="645"/>
        </pc:sldMkLst>
        <pc:spChg chg="mod">
          <ac:chgData name="Daniel Kaufmann" userId="934340720f57f02e" providerId="LiveId" clId="{C1DE916D-FF11-4D64-A23D-0EC1D3E83B29}" dt="2020-12-28T22:10:29.135" v="230" actId="20577"/>
          <ac:spMkLst>
            <pc:docMk/>
            <pc:sldMk cId="3622722072" sldId="645"/>
            <ac:spMk id="2" creationId="{327CDEB5-FEBA-4E6E-A82E-98FEF4ED8BC4}"/>
          </ac:spMkLst>
        </pc:spChg>
        <pc:spChg chg="mod">
          <ac:chgData name="Daniel Kaufmann" userId="934340720f57f02e" providerId="LiveId" clId="{C1DE916D-FF11-4D64-A23D-0EC1D3E83B29}" dt="2020-12-28T22:11:03.317" v="240" actId="20577"/>
          <ac:spMkLst>
            <pc:docMk/>
            <pc:sldMk cId="3622722072" sldId="645"/>
            <ac:spMk id="3" creationId="{182BD074-B52F-4EAD-AE54-EF7FCC33BB6C}"/>
          </ac:spMkLst>
        </pc:spChg>
      </pc:sldChg>
      <pc:sldChg chg="modSp new mod">
        <pc:chgData name="Daniel Kaufmann" userId="934340720f57f02e" providerId="LiveId" clId="{C1DE916D-FF11-4D64-A23D-0EC1D3E83B29}" dt="2020-12-28T22:14:25.270" v="379" actId="5793"/>
        <pc:sldMkLst>
          <pc:docMk/>
          <pc:sldMk cId="2171826156" sldId="646"/>
        </pc:sldMkLst>
        <pc:spChg chg="mod">
          <ac:chgData name="Daniel Kaufmann" userId="934340720f57f02e" providerId="LiveId" clId="{C1DE916D-FF11-4D64-A23D-0EC1D3E83B29}" dt="2020-12-28T22:11:24.871" v="257" actId="20577"/>
          <ac:spMkLst>
            <pc:docMk/>
            <pc:sldMk cId="2171826156" sldId="646"/>
            <ac:spMk id="2" creationId="{B5DA4AB8-5551-484C-A80B-540FE5553E29}"/>
          </ac:spMkLst>
        </pc:spChg>
        <pc:spChg chg="mod">
          <ac:chgData name="Daniel Kaufmann" userId="934340720f57f02e" providerId="LiveId" clId="{C1DE916D-FF11-4D64-A23D-0EC1D3E83B29}" dt="2020-12-28T22:14:25.270" v="379" actId="5793"/>
          <ac:spMkLst>
            <pc:docMk/>
            <pc:sldMk cId="2171826156" sldId="646"/>
            <ac:spMk id="3" creationId="{235D24F4-CD85-4661-A893-3489A1954F8A}"/>
          </ac:spMkLst>
        </pc:spChg>
      </pc:sldChg>
      <pc:sldChg chg="modSp new mod">
        <pc:chgData name="Daniel Kaufmann" userId="934340720f57f02e" providerId="LiveId" clId="{C1DE916D-FF11-4D64-A23D-0EC1D3E83B29}" dt="2020-12-28T22:14:29.577" v="380" actId="5793"/>
        <pc:sldMkLst>
          <pc:docMk/>
          <pc:sldMk cId="244891277" sldId="647"/>
        </pc:sldMkLst>
        <pc:spChg chg="mod">
          <ac:chgData name="Daniel Kaufmann" userId="934340720f57f02e" providerId="LiveId" clId="{C1DE916D-FF11-4D64-A23D-0EC1D3E83B29}" dt="2020-12-28T22:11:36.968" v="270" actId="20577"/>
          <ac:spMkLst>
            <pc:docMk/>
            <pc:sldMk cId="244891277" sldId="647"/>
            <ac:spMk id="2" creationId="{79481581-9436-47EE-9238-65FE2C0BF5B5}"/>
          </ac:spMkLst>
        </pc:spChg>
        <pc:spChg chg="mod">
          <ac:chgData name="Daniel Kaufmann" userId="934340720f57f02e" providerId="LiveId" clId="{C1DE916D-FF11-4D64-A23D-0EC1D3E83B29}" dt="2020-12-28T22:14:29.577" v="380" actId="5793"/>
          <ac:spMkLst>
            <pc:docMk/>
            <pc:sldMk cId="244891277" sldId="647"/>
            <ac:spMk id="3" creationId="{E75CF95A-4B19-4B0B-9554-24F28B691846}"/>
          </ac:spMkLst>
        </pc:spChg>
      </pc:sldChg>
      <pc:sldChg chg="modSp new mod">
        <pc:chgData name="Daniel Kaufmann" userId="934340720f57f02e" providerId="LiveId" clId="{C1DE916D-FF11-4D64-A23D-0EC1D3E83B29}" dt="2020-12-28T22:12:09.084" v="298" actId="13926"/>
        <pc:sldMkLst>
          <pc:docMk/>
          <pc:sldMk cId="3448088257" sldId="648"/>
        </pc:sldMkLst>
        <pc:spChg chg="mod">
          <ac:chgData name="Daniel Kaufmann" userId="934340720f57f02e" providerId="LiveId" clId="{C1DE916D-FF11-4D64-A23D-0EC1D3E83B29}" dt="2020-12-28T22:11:53.483" v="289" actId="20577"/>
          <ac:spMkLst>
            <pc:docMk/>
            <pc:sldMk cId="3448088257" sldId="648"/>
            <ac:spMk id="2" creationId="{B8A6D93F-6755-434E-8E8B-821B0E182414}"/>
          </ac:spMkLst>
        </pc:spChg>
        <pc:spChg chg="mod">
          <ac:chgData name="Daniel Kaufmann" userId="934340720f57f02e" providerId="LiveId" clId="{C1DE916D-FF11-4D64-A23D-0EC1D3E83B29}" dt="2020-12-28T22:12:09.084" v="298" actId="13926"/>
          <ac:spMkLst>
            <pc:docMk/>
            <pc:sldMk cId="3448088257" sldId="648"/>
            <ac:spMk id="3" creationId="{B7577DB7-EBF1-488E-84A7-A046751A6E34}"/>
          </ac:spMkLst>
        </pc:spChg>
      </pc:sldChg>
      <pc:sldChg chg="modSp new mod">
        <pc:chgData name="Daniel Kaufmann" userId="934340720f57f02e" providerId="LiveId" clId="{C1DE916D-FF11-4D64-A23D-0EC1D3E83B29}" dt="2020-12-28T22:12:28.338" v="318" actId="5793"/>
        <pc:sldMkLst>
          <pc:docMk/>
          <pc:sldMk cId="1424402249" sldId="649"/>
        </pc:sldMkLst>
        <pc:spChg chg="mod">
          <ac:chgData name="Daniel Kaufmann" userId="934340720f57f02e" providerId="LiveId" clId="{C1DE916D-FF11-4D64-A23D-0EC1D3E83B29}" dt="2020-12-28T22:12:14.913" v="310" actId="20577"/>
          <ac:spMkLst>
            <pc:docMk/>
            <pc:sldMk cId="1424402249" sldId="649"/>
            <ac:spMk id="2" creationId="{3CF9C071-CD5A-41DB-A1D4-54A4A42C90E5}"/>
          </ac:spMkLst>
        </pc:spChg>
        <pc:spChg chg="mod">
          <ac:chgData name="Daniel Kaufmann" userId="934340720f57f02e" providerId="LiveId" clId="{C1DE916D-FF11-4D64-A23D-0EC1D3E83B29}" dt="2020-12-28T22:12:28.338" v="318" actId="5793"/>
          <ac:spMkLst>
            <pc:docMk/>
            <pc:sldMk cId="1424402249" sldId="649"/>
            <ac:spMk id="3" creationId="{9091C4F9-799F-4BE1-B560-7176A2D83011}"/>
          </ac:spMkLst>
        </pc:spChg>
      </pc:sldChg>
      <pc:sldChg chg="modSp new mod">
        <pc:chgData name="Daniel Kaufmann" userId="934340720f57f02e" providerId="LiveId" clId="{C1DE916D-FF11-4D64-A23D-0EC1D3E83B29}" dt="2020-12-28T22:12:45.777" v="338" actId="13926"/>
        <pc:sldMkLst>
          <pc:docMk/>
          <pc:sldMk cId="1802451422" sldId="650"/>
        </pc:sldMkLst>
        <pc:spChg chg="mod">
          <ac:chgData name="Daniel Kaufmann" userId="934340720f57f02e" providerId="LiveId" clId="{C1DE916D-FF11-4D64-A23D-0EC1D3E83B29}" dt="2020-12-28T22:12:32.954" v="330" actId="20577"/>
          <ac:spMkLst>
            <pc:docMk/>
            <pc:sldMk cId="1802451422" sldId="650"/>
            <ac:spMk id="2" creationId="{9F1B14A6-AAC9-4B67-ADE5-9B7B54CE2C03}"/>
          </ac:spMkLst>
        </pc:spChg>
        <pc:spChg chg="mod">
          <ac:chgData name="Daniel Kaufmann" userId="934340720f57f02e" providerId="LiveId" clId="{C1DE916D-FF11-4D64-A23D-0EC1D3E83B29}" dt="2020-12-28T22:12:45.777" v="338" actId="13926"/>
          <ac:spMkLst>
            <pc:docMk/>
            <pc:sldMk cId="1802451422" sldId="650"/>
            <ac:spMk id="3" creationId="{13CBE107-ECA7-4550-98E1-D4CE96E4A906}"/>
          </ac:spMkLst>
        </pc:spChg>
      </pc:sldChg>
      <pc:sldChg chg="modSp new mod">
        <pc:chgData name="Daniel Kaufmann" userId="934340720f57f02e" providerId="LiveId" clId="{C1DE916D-FF11-4D64-A23D-0EC1D3E83B29}" dt="2020-12-28T22:13:06.148" v="358" actId="13926"/>
        <pc:sldMkLst>
          <pc:docMk/>
          <pc:sldMk cId="2083596503" sldId="651"/>
        </pc:sldMkLst>
        <pc:spChg chg="mod">
          <ac:chgData name="Daniel Kaufmann" userId="934340720f57f02e" providerId="LiveId" clId="{C1DE916D-FF11-4D64-A23D-0EC1D3E83B29}" dt="2020-12-28T22:12:50.920" v="350" actId="20577"/>
          <ac:spMkLst>
            <pc:docMk/>
            <pc:sldMk cId="2083596503" sldId="651"/>
            <ac:spMk id="2" creationId="{E7EDB5D4-81FF-493A-8086-740F6FCCF984}"/>
          </ac:spMkLst>
        </pc:spChg>
        <pc:spChg chg="mod">
          <ac:chgData name="Daniel Kaufmann" userId="934340720f57f02e" providerId="LiveId" clId="{C1DE916D-FF11-4D64-A23D-0EC1D3E83B29}" dt="2020-12-28T22:13:06.148" v="358" actId="13926"/>
          <ac:spMkLst>
            <pc:docMk/>
            <pc:sldMk cId="2083596503" sldId="651"/>
            <ac:spMk id="3" creationId="{360047AB-98E7-4CC6-927E-EB818A42FB67}"/>
          </ac:spMkLst>
        </pc:spChg>
      </pc:sldChg>
      <pc:sldChg chg="modSp new mod">
        <pc:chgData name="Daniel Kaufmann" userId="934340720f57f02e" providerId="LiveId" clId="{C1DE916D-FF11-4D64-A23D-0EC1D3E83B29}" dt="2020-12-28T22:14:13.032" v="378" actId="13926"/>
        <pc:sldMkLst>
          <pc:docMk/>
          <pc:sldMk cId="1897487746" sldId="652"/>
        </pc:sldMkLst>
        <pc:spChg chg="mod">
          <ac:chgData name="Daniel Kaufmann" userId="934340720f57f02e" providerId="LiveId" clId="{C1DE916D-FF11-4D64-A23D-0EC1D3E83B29}" dt="2020-12-28T22:13:11.644" v="370" actId="20577"/>
          <ac:spMkLst>
            <pc:docMk/>
            <pc:sldMk cId="1897487746" sldId="652"/>
            <ac:spMk id="2" creationId="{4591FC7C-6F92-4B86-890A-C38FEA8A43A3}"/>
          </ac:spMkLst>
        </pc:spChg>
        <pc:spChg chg="mod">
          <ac:chgData name="Daniel Kaufmann" userId="934340720f57f02e" providerId="LiveId" clId="{C1DE916D-FF11-4D64-A23D-0EC1D3E83B29}" dt="2020-12-28T22:14:13.032" v="378" actId="13926"/>
          <ac:spMkLst>
            <pc:docMk/>
            <pc:sldMk cId="1897487746" sldId="652"/>
            <ac:spMk id="3" creationId="{27C24349-4A74-4B65-AFE3-21E226C0A04A}"/>
          </ac:spMkLst>
        </pc:spChg>
      </pc:sldChg>
    </pc:docChg>
  </pc:docChgLst>
  <pc:docChgLst>
    <pc:chgData name="Guest User" providerId="Windows Live" clId="Web-{C012AF65-1AD4-4C8D-B7D7-CC47CD261051}"/>
    <pc:docChg chg="modSld">
      <pc:chgData name="Guest User" userId="" providerId="Windows Live" clId="Web-{C012AF65-1AD4-4C8D-B7D7-CC47CD261051}" dt="2021-03-03T19:05:02.006" v="14" actId="20577"/>
      <pc:docMkLst>
        <pc:docMk/>
      </pc:docMkLst>
      <pc:sldChg chg="modSp">
        <pc:chgData name="Guest User" userId="" providerId="Windows Live" clId="Web-{C012AF65-1AD4-4C8D-B7D7-CC47CD261051}" dt="2021-03-03T19:05:02.006" v="14" actId="20577"/>
        <pc:sldMkLst>
          <pc:docMk/>
          <pc:sldMk cId="2462771887" sldId="531"/>
        </pc:sldMkLst>
        <pc:spChg chg="mod">
          <ac:chgData name="Guest User" userId="" providerId="Windows Live" clId="Web-{C012AF65-1AD4-4C8D-B7D7-CC47CD261051}" dt="2021-03-03T19:05:02.006" v="14" actId="20577"/>
          <ac:spMkLst>
            <pc:docMk/>
            <pc:sldMk cId="2462771887" sldId="531"/>
            <ac:spMk id="4" creationId="{F5409B42-EE5B-4026-9C08-EA0F9252DFAF}"/>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Motivational Interviewing &amp; Stages of Change</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B3105B5-A8E1-4B7D-BE65-41DA8B61D706}">
      <dgm:prSet phldrT="[Text]"/>
      <dgm:spPr/>
      <dgm:t>
        <a:bodyPr/>
        <a:lstStyle/>
        <a:p>
          <a:pPr algn="l"/>
          <a:r>
            <a:rPr lang="en-US" b="0" dirty="0"/>
            <a:t>2. Abstinence &amp; Natural Recovery</a:t>
          </a:r>
        </a:p>
      </dgm:t>
    </dgm:pt>
    <dgm:pt modelId="{8E7764C3-A361-4986-B039-3C21E4741B2E}" type="parTrans" cxnId="{6596BDD7-4857-451C-8844-F56CC0459F91}">
      <dgm:prSet/>
      <dgm:spPr/>
      <dgm:t>
        <a:bodyPr/>
        <a:lstStyle/>
        <a:p>
          <a:endParaRPr lang="en-US"/>
        </a:p>
      </dgm:t>
    </dgm:pt>
    <dgm:pt modelId="{1A85ED84-153B-4FF9-9B5E-23830BC618C4}" type="sibTrans" cxnId="{6596BDD7-4857-451C-8844-F56CC0459F91}">
      <dgm:prSet/>
      <dgm:spPr/>
      <dgm:t>
        <a:bodyPr/>
        <a:lstStyle/>
        <a:p>
          <a:endParaRPr lang="en-US"/>
        </a:p>
      </dgm:t>
    </dgm:pt>
    <dgm:pt modelId="{DE8CD8F7-DC1B-4213-98C7-300F9BDFC886}">
      <dgm:prSet phldrT="[Text]"/>
      <dgm:spPr/>
      <dgm:t>
        <a:bodyPr/>
        <a:lstStyle/>
        <a:p>
          <a:pPr algn="l"/>
          <a:r>
            <a:rPr lang="en-US" b="0" dirty="0"/>
            <a:t>3. Harm Reduction</a:t>
          </a:r>
        </a:p>
      </dgm:t>
    </dgm:pt>
    <dgm:pt modelId="{B96875B1-541F-47F9-93BC-C7933B3F5291}" type="parTrans" cxnId="{E47F460E-2781-4E10-BEEA-12456E83785E}">
      <dgm:prSet/>
      <dgm:spPr/>
      <dgm:t>
        <a:bodyPr/>
        <a:lstStyle/>
        <a:p>
          <a:endParaRPr lang="en-US"/>
        </a:p>
      </dgm:t>
    </dgm:pt>
    <dgm:pt modelId="{AAF87304-4625-468B-AE82-33F259214E6D}" type="sibTrans" cxnId="{E47F460E-2781-4E10-BEEA-12456E83785E}">
      <dgm:prSet/>
      <dgm:spPr/>
      <dgm:t>
        <a:bodyPr/>
        <a:lstStyle/>
        <a:p>
          <a:endParaRPr lang="en-US"/>
        </a:p>
      </dgm:t>
    </dgm:pt>
    <dgm:pt modelId="{23C33D76-67E0-4C84-9AAC-941E15FE1C09}">
      <dgm:prSet phldrT="[Text]"/>
      <dgm:spPr/>
      <dgm:t>
        <a:bodyPr/>
        <a:lstStyle/>
        <a:p>
          <a:pPr algn="l"/>
          <a:r>
            <a:rPr lang="en-US" b="0" dirty="0"/>
            <a:t>4.Financial Issues in Gambling</a:t>
          </a:r>
        </a:p>
      </dgm:t>
    </dgm:pt>
    <dgm:pt modelId="{98930B9F-4B04-47C2-8557-D05CA938649D}" type="parTrans" cxnId="{CE2EA635-8C80-41A3-850A-716C9B4DE8DD}">
      <dgm:prSet/>
      <dgm:spPr/>
      <dgm:t>
        <a:bodyPr/>
        <a:lstStyle/>
        <a:p>
          <a:endParaRPr lang="en-US"/>
        </a:p>
      </dgm:t>
    </dgm:pt>
    <dgm:pt modelId="{D50EEC35-CB56-4839-AB8D-60E6CB493CF0}" type="sibTrans" cxnId="{CE2EA635-8C80-41A3-850A-716C9B4DE8DD}">
      <dgm:prSet/>
      <dgm:spPr/>
      <dgm:t>
        <a:bodyPr/>
        <a:lstStyle/>
        <a:p>
          <a:endParaRPr lang="en-US"/>
        </a:p>
      </dgm:t>
    </dgm:pt>
    <dgm:pt modelId="{1FC7D328-27FD-4573-A784-4B7160CA8F46}">
      <dgm:prSet phldrT="[Text]"/>
      <dgm:spPr/>
      <dgm:t>
        <a:bodyPr/>
        <a:lstStyle/>
        <a:p>
          <a:pPr algn="l"/>
          <a:r>
            <a:rPr lang="en-US" b="0" dirty="0"/>
            <a:t>5. Legal Issues in Gambling</a:t>
          </a:r>
        </a:p>
      </dgm:t>
    </dgm:pt>
    <dgm:pt modelId="{5C2DDDC2-0B67-42E9-8C27-70050496A1E8}" type="parTrans" cxnId="{5863E1EF-FA01-41EC-A77D-3C180C7800A0}">
      <dgm:prSet/>
      <dgm:spPr/>
      <dgm:t>
        <a:bodyPr/>
        <a:lstStyle/>
        <a:p>
          <a:endParaRPr lang="en-US"/>
        </a:p>
      </dgm:t>
    </dgm:pt>
    <dgm:pt modelId="{4B314A16-D247-4A2A-82D9-16AC7C199BCC}" type="sibTrans" cxnId="{5863E1EF-FA01-41EC-A77D-3C180C7800A0}">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5">
        <dgm:presLayoutVars>
          <dgm:chMax val="0"/>
          <dgm:bulletEnabled val="1"/>
        </dgm:presLayoutVars>
      </dgm:prSet>
      <dgm:spPr/>
    </dgm:pt>
    <dgm:pt modelId="{184464F0-6B3C-4A15-8C3B-EF48EDB44111}" type="pres">
      <dgm:prSet presAssocID="{1B26918B-9717-43F0-8522-24B19C5A5C6B}" presName="spacer" presStyleCnt="0"/>
      <dgm:spPr/>
    </dgm:pt>
    <dgm:pt modelId="{A16032EC-34B7-40A4-B4CA-68328AA8D135}" type="pres">
      <dgm:prSet presAssocID="{6B3105B5-A8E1-4B7D-BE65-41DA8B61D706}" presName="parentText" presStyleLbl="node1" presStyleIdx="1" presStyleCnt="5">
        <dgm:presLayoutVars>
          <dgm:chMax val="0"/>
          <dgm:bulletEnabled val="1"/>
        </dgm:presLayoutVars>
      </dgm:prSet>
      <dgm:spPr/>
    </dgm:pt>
    <dgm:pt modelId="{FDA8E559-176C-4322-8F7B-6568B218E812}" type="pres">
      <dgm:prSet presAssocID="{1A85ED84-153B-4FF9-9B5E-23830BC618C4}" presName="spacer" presStyleCnt="0"/>
      <dgm:spPr/>
    </dgm:pt>
    <dgm:pt modelId="{6874DF60-70CA-4F45-9DDB-47CEBD293074}" type="pres">
      <dgm:prSet presAssocID="{DE8CD8F7-DC1B-4213-98C7-300F9BDFC886}" presName="parentText" presStyleLbl="node1" presStyleIdx="2" presStyleCnt="5">
        <dgm:presLayoutVars>
          <dgm:chMax val="0"/>
          <dgm:bulletEnabled val="1"/>
        </dgm:presLayoutVars>
      </dgm:prSet>
      <dgm:spPr/>
    </dgm:pt>
    <dgm:pt modelId="{43F6F347-AA2A-48C7-8FC0-F968513F43E9}" type="pres">
      <dgm:prSet presAssocID="{AAF87304-4625-468B-AE82-33F259214E6D}" presName="spacer" presStyleCnt="0"/>
      <dgm:spPr/>
    </dgm:pt>
    <dgm:pt modelId="{252E8F1D-8C74-4DA5-B65C-094805D1109B}" type="pres">
      <dgm:prSet presAssocID="{23C33D76-67E0-4C84-9AAC-941E15FE1C09}" presName="parentText" presStyleLbl="node1" presStyleIdx="3" presStyleCnt="5">
        <dgm:presLayoutVars>
          <dgm:chMax val="0"/>
          <dgm:bulletEnabled val="1"/>
        </dgm:presLayoutVars>
      </dgm:prSet>
      <dgm:spPr/>
    </dgm:pt>
    <dgm:pt modelId="{5B7AB04C-AA7B-46D8-B499-F444E3D31BEE}" type="pres">
      <dgm:prSet presAssocID="{D50EEC35-CB56-4839-AB8D-60E6CB493CF0}" presName="spacer" presStyleCnt="0"/>
      <dgm:spPr/>
    </dgm:pt>
    <dgm:pt modelId="{B03E4CD3-FB35-40BA-BA16-9DB6A94A03F6}" type="pres">
      <dgm:prSet presAssocID="{1FC7D328-27FD-4573-A784-4B7160CA8F46}" presName="parentText" presStyleLbl="node1" presStyleIdx="4" presStyleCnt="5">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E47F460E-2781-4E10-BEEA-12456E83785E}" srcId="{9B101865-D3E7-426A-875C-C1A2CA7D2829}" destId="{DE8CD8F7-DC1B-4213-98C7-300F9BDFC886}" srcOrd="2" destOrd="0" parTransId="{B96875B1-541F-47F9-93BC-C7933B3F5291}" sibTransId="{AAF87304-4625-468B-AE82-33F259214E6D}"/>
    <dgm:cxn modelId="{02096225-1F0B-4F96-A1AF-5CBD021496D4}" type="presOf" srcId="{1FC7D328-27FD-4573-A784-4B7160CA8F46}" destId="{B03E4CD3-FB35-40BA-BA16-9DB6A94A03F6}" srcOrd="0" destOrd="0" presId="urn:microsoft.com/office/officeart/2005/8/layout/vList2"/>
    <dgm:cxn modelId="{342F8B2E-31A0-4367-9581-8EF3E1C48C73}" type="presOf" srcId="{6B3105B5-A8E1-4B7D-BE65-41DA8B61D706}" destId="{A16032EC-34B7-40A4-B4CA-68328AA8D135}" srcOrd="0" destOrd="0" presId="urn:microsoft.com/office/officeart/2005/8/layout/vList2"/>
    <dgm:cxn modelId="{CE2EA635-8C80-41A3-850A-716C9B4DE8DD}" srcId="{9B101865-D3E7-426A-875C-C1A2CA7D2829}" destId="{23C33D76-67E0-4C84-9AAC-941E15FE1C09}" srcOrd="3" destOrd="0" parTransId="{98930B9F-4B04-47C2-8557-D05CA938649D}" sibTransId="{D50EEC35-CB56-4839-AB8D-60E6CB493CF0}"/>
    <dgm:cxn modelId="{99B3D04C-C5C0-4B09-ADE6-9C4A3C1BD4E9}" type="presOf" srcId="{9B101865-D3E7-426A-875C-C1A2CA7D2829}" destId="{E868D6E2-4EE9-4747-8E2D-6C13FB8C4055}" srcOrd="0" destOrd="0" presId="urn:microsoft.com/office/officeart/2005/8/layout/vList2"/>
    <dgm:cxn modelId="{4C743B53-7D6A-46C8-BD3C-B62322FF27EA}" type="presOf" srcId="{DE8CD8F7-DC1B-4213-98C7-300F9BDFC886}" destId="{6874DF60-70CA-4F45-9DDB-47CEBD293074}" srcOrd="0" destOrd="0" presId="urn:microsoft.com/office/officeart/2005/8/layout/vList2"/>
    <dgm:cxn modelId="{6596BDD7-4857-451C-8844-F56CC0459F91}" srcId="{9B101865-D3E7-426A-875C-C1A2CA7D2829}" destId="{6B3105B5-A8E1-4B7D-BE65-41DA8B61D706}" srcOrd="1" destOrd="0" parTransId="{8E7764C3-A361-4986-B039-3C21E4741B2E}" sibTransId="{1A85ED84-153B-4FF9-9B5E-23830BC618C4}"/>
    <dgm:cxn modelId="{D43177E2-1DBA-44C8-BF01-672A26FD8DC7}" type="presOf" srcId="{95619DD7-7690-4F61-B20C-538CB8FCB30D}" destId="{572E3BB7-78D4-449C-A3EF-C0BA87C2FE0E}" srcOrd="0" destOrd="0" presId="urn:microsoft.com/office/officeart/2005/8/layout/vList2"/>
    <dgm:cxn modelId="{91082AE7-58E4-4B80-A614-52CC398F0339}" type="presOf" srcId="{23C33D76-67E0-4C84-9AAC-941E15FE1C09}" destId="{252E8F1D-8C74-4DA5-B65C-094805D1109B}" srcOrd="0" destOrd="0" presId="urn:microsoft.com/office/officeart/2005/8/layout/vList2"/>
    <dgm:cxn modelId="{5863E1EF-FA01-41EC-A77D-3C180C7800A0}" srcId="{9B101865-D3E7-426A-875C-C1A2CA7D2829}" destId="{1FC7D328-27FD-4573-A784-4B7160CA8F46}" srcOrd="4" destOrd="0" parTransId="{5C2DDDC2-0B67-42E9-8C27-70050496A1E8}" sibTransId="{4B314A16-D247-4A2A-82D9-16AC7C199BCC}"/>
    <dgm:cxn modelId="{34222583-B6E4-45B0-AA17-A3A1943AED52}" type="presParOf" srcId="{E868D6E2-4EE9-4747-8E2D-6C13FB8C4055}" destId="{572E3BB7-78D4-449C-A3EF-C0BA87C2FE0E}" srcOrd="0" destOrd="0" presId="urn:microsoft.com/office/officeart/2005/8/layout/vList2"/>
    <dgm:cxn modelId="{133E48D1-0E85-4654-BEC9-10B8C29AC0A0}" type="presParOf" srcId="{E868D6E2-4EE9-4747-8E2D-6C13FB8C4055}" destId="{184464F0-6B3C-4A15-8C3B-EF48EDB44111}" srcOrd="1" destOrd="0" presId="urn:microsoft.com/office/officeart/2005/8/layout/vList2"/>
    <dgm:cxn modelId="{0E143804-BD29-4F9D-9D6D-4143F92FF86A}" type="presParOf" srcId="{E868D6E2-4EE9-4747-8E2D-6C13FB8C4055}" destId="{A16032EC-34B7-40A4-B4CA-68328AA8D135}" srcOrd="2" destOrd="0" presId="urn:microsoft.com/office/officeart/2005/8/layout/vList2"/>
    <dgm:cxn modelId="{A6010A39-E67A-4E42-B233-EC6525E9E348}" type="presParOf" srcId="{E868D6E2-4EE9-4747-8E2D-6C13FB8C4055}" destId="{FDA8E559-176C-4322-8F7B-6568B218E812}" srcOrd="3" destOrd="0" presId="urn:microsoft.com/office/officeart/2005/8/layout/vList2"/>
    <dgm:cxn modelId="{15E0DDB6-B4FE-4682-AB52-4DE55886DE53}" type="presParOf" srcId="{E868D6E2-4EE9-4747-8E2D-6C13FB8C4055}" destId="{6874DF60-70CA-4F45-9DDB-47CEBD293074}" srcOrd="4" destOrd="0" presId="urn:microsoft.com/office/officeart/2005/8/layout/vList2"/>
    <dgm:cxn modelId="{7467A52E-8FEF-4AAE-BD86-B15CA5613B0D}" type="presParOf" srcId="{E868D6E2-4EE9-4747-8E2D-6C13FB8C4055}" destId="{43F6F347-AA2A-48C7-8FC0-F968513F43E9}" srcOrd="5" destOrd="0" presId="urn:microsoft.com/office/officeart/2005/8/layout/vList2"/>
    <dgm:cxn modelId="{F273DF7A-DD33-48E0-B824-9FFFA75595A6}" type="presParOf" srcId="{E868D6E2-4EE9-4747-8E2D-6C13FB8C4055}" destId="{252E8F1D-8C74-4DA5-B65C-094805D1109B}" srcOrd="6" destOrd="0" presId="urn:microsoft.com/office/officeart/2005/8/layout/vList2"/>
    <dgm:cxn modelId="{F21D50CC-4600-4E10-A9F6-6C7E0FB00F8F}" type="presParOf" srcId="{E868D6E2-4EE9-4747-8E2D-6C13FB8C4055}" destId="{5B7AB04C-AA7B-46D8-B499-F444E3D31BEE}" srcOrd="7" destOrd="0" presId="urn:microsoft.com/office/officeart/2005/8/layout/vList2"/>
    <dgm:cxn modelId="{420182DD-21C4-4156-BF56-4C993DDEE8F0}" type="presParOf" srcId="{E868D6E2-4EE9-4747-8E2D-6C13FB8C4055}" destId="{B03E4CD3-FB35-40BA-BA16-9DB6A94A03F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520EC-CD1B-4AC5-B7A5-400347738F3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138D6190-4894-4FCE-89B9-733B7B009FD4}">
      <dgm:prSet phldrT="[Text]"/>
      <dgm:spPr/>
      <dgm:t>
        <a:bodyPr/>
        <a:lstStyle/>
        <a:p>
          <a:pPr>
            <a:buClrTx/>
            <a:buSzTx/>
            <a:buFontTx/>
            <a:buAutoNum type="arabicPeriod"/>
          </a:pPr>
          <a:r>
            <a:rPr lang="en-US" dirty="0">
              <a:ea typeface="Trajan Pro Bold" charset="0"/>
              <a:cs typeface="Trajan Pro Bold" charset="0"/>
              <a:sym typeface="Trajan Pro Bold" charset="0"/>
            </a:rPr>
            <a:t>Arguing for change</a:t>
          </a:r>
          <a:endParaRPr lang="en-US" dirty="0"/>
        </a:p>
      </dgm:t>
    </dgm:pt>
    <dgm:pt modelId="{67D450A7-28C5-403D-9FAB-CCA9D8902FF4}" type="parTrans" cxnId="{0F2FF5CC-DF72-49B7-B6BE-AE7F1EBD1B3F}">
      <dgm:prSet/>
      <dgm:spPr/>
      <dgm:t>
        <a:bodyPr/>
        <a:lstStyle/>
        <a:p>
          <a:endParaRPr lang="en-US"/>
        </a:p>
      </dgm:t>
    </dgm:pt>
    <dgm:pt modelId="{BCA6BC7A-F544-4EBE-808D-E85004E6C2EB}" type="sibTrans" cxnId="{0F2FF5CC-DF72-49B7-B6BE-AE7F1EBD1B3F}">
      <dgm:prSet/>
      <dgm:spPr/>
      <dgm:t>
        <a:bodyPr/>
        <a:lstStyle/>
        <a:p>
          <a:endParaRPr lang="en-US"/>
        </a:p>
      </dgm:t>
    </dgm:pt>
    <dgm:pt modelId="{24FDAACC-D019-4DBE-85E5-8ED3232110E0}">
      <dgm:prSet/>
      <dgm:spPr/>
      <dgm:t>
        <a:bodyPr/>
        <a:lstStyle/>
        <a:p>
          <a:r>
            <a:rPr lang="en-US" dirty="0">
              <a:ea typeface="Trajan Pro Bold" charset="0"/>
              <a:cs typeface="Trajan Pro Bold" charset="0"/>
              <a:sym typeface="Trajan Pro Bold" charset="0"/>
            </a:rPr>
            <a:t>Assuming role of expert</a:t>
          </a:r>
        </a:p>
      </dgm:t>
    </dgm:pt>
    <dgm:pt modelId="{FAE3C037-0D11-4ADD-99E7-DF5813914889}" type="parTrans" cxnId="{5FE48294-B366-4C5C-9B59-42C9E0D035F6}">
      <dgm:prSet/>
      <dgm:spPr/>
      <dgm:t>
        <a:bodyPr/>
        <a:lstStyle/>
        <a:p>
          <a:endParaRPr lang="en-US"/>
        </a:p>
      </dgm:t>
    </dgm:pt>
    <dgm:pt modelId="{E084E5F8-243C-436A-95CD-CCBEA4CE7BF7}" type="sibTrans" cxnId="{5FE48294-B366-4C5C-9B59-42C9E0D035F6}">
      <dgm:prSet/>
      <dgm:spPr/>
      <dgm:t>
        <a:bodyPr/>
        <a:lstStyle/>
        <a:p>
          <a:endParaRPr lang="en-US"/>
        </a:p>
      </dgm:t>
    </dgm:pt>
    <dgm:pt modelId="{95F7A25E-3DA0-4106-8FA3-2C7D6392CFC7}">
      <dgm:prSet/>
      <dgm:spPr/>
      <dgm:t>
        <a:bodyPr/>
        <a:lstStyle/>
        <a:p>
          <a:r>
            <a:rPr lang="en-US" dirty="0">
              <a:ea typeface="Trajan Pro Bold" charset="0"/>
              <a:cs typeface="Trajan Pro Bold" charset="0"/>
              <a:sym typeface="Trajan Pro Bold" charset="0"/>
            </a:rPr>
            <a:t>Criticizing, shaming or blaming the client</a:t>
          </a:r>
        </a:p>
      </dgm:t>
    </dgm:pt>
    <dgm:pt modelId="{19684D00-8037-4332-B0F3-66FEFD3F5C8A}" type="parTrans" cxnId="{B4E816A9-561F-44F7-B64B-2FD1C2127408}">
      <dgm:prSet/>
      <dgm:spPr/>
      <dgm:t>
        <a:bodyPr/>
        <a:lstStyle/>
        <a:p>
          <a:endParaRPr lang="en-US"/>
        </a:p>
      </dgm:t>
    </dgm:pt>
    <dgm:pt modelId="{A97421CC-237C-46FE-B90A-8D34D918F40B}" type="sibTrans" cxnId="{B4E816A9-561F-44F7-B64B-2FD1C2127408}">
      <dgm:prSet/>
      <dgm:spPr/>
      <dgm:t>
        <a:bodyPr/>
        <a:lstStyle/>
        <a:p>
          <a:endParaRPr lang="en-US"/>
        </a:p>
      </dgm:t>
    </dgm:pt>
    <dgm:pt modelId="{62F6568A-5A48-4D4D-85F6-3034E8A184E3}">
      <dgm:prSet/>
      <dgm:spPr/>
      <dgm:t>
        <a:bodyPr/>
        <a:lstStyle/>
        <a:p>
          <a:r>
            <a:rPr lang="en-US" dirty="0">
              <a:ea typeface="Trajan Pro Bold" charset="0"/>
              <a:cs typeface="Trajan Pro Bold" charset="0"/>
              <a:sym typeface="Trajan Pro Bold" charset="0"/>
            </a:rPr>
            <a:t>Labeling:  What client is or has, not what to do</a:t>
          </a:r>
        </a:p>
      </dgm:t>
    </dgm:pt>
    <dgm:pt modelId="{6F221C26-AC32-4EBA-94C5-66C492CF2DA4}" type="parTrans" cxnId="{9DF48B4E-C4DE-4C0B-B544-C59011D3D087}">
      <dgm:prSet/>
      <dgm:spPr/>
      <dgm:t>
        <a:bodyPr/>
        <a:lstStyle/>
        <a:p>
          <a:endParaRPr lang="en-US"/>
        </a:p>
      </dgm:t>
    </dgm:pt>
    <dgm:pt modelId="{4009DEAA-6E4F-41C1-A478-8395529C6899}" type="sibTrans" cxnId="{9DF48B4E-C4DE-4C0B-B544-C59011D3D087}">
      <dgm:prSet/>
      <dgm:spPr/>
      <dgm:t>
        <a:bodyPr/>
        <a:lstStyle/>
        <a:p>
          <a:endParaRPr lang="en-US"/>
        </a:p>
      </dgm:t>
    </dgm:pt>
    <dgm:pt modelId="{146BDC60-80C8-4524-BC16-459A5DC958FB}">
      <dgm:prSet/>
      <dgm:spPr/>
      <dgm:t>
        <a:bodyPr/>
        <a:lstStyle/>
        <a:p>
          <a:r>
            <a:rPr lang="en-US" dirty="0">
              <a:ea typeface="Trajan Pro Bold" charset="0"/>
              <a:cs typeface="Trajan Pro Bold" charset="0"/>
              <a:sym typeface="Trajan Pro Bold" charset="0"/>
            </a:rPr>
            <a:t>Being in a hurry</a:t>
          </a:r>
        </a:p>
      </dgm:t>
    </dgm:pt>
    <dgm:pt modelId="{05E34132-E2D1-4417-9F98-5451686D3D4D}" type="parTrans" cxnId="{65DFE5E1-1771-4E73-8968-E1114181FB94}">
      <dgm:prSet/>
      <dgm:spPr/>
      <dgm:t>
        <a:bodyPr/>
        <a:lstStyle/>
        <a:p>
          <a:endParaRPr lang="en-US"/>
        </a:p>
      </dgm:t>
    </dgm:pt>
    <dgm:pt modelId="{6DE49EB0-9B55-4E75-96F6-249B42F89CFB}" type="sibTrans" cxnId="{65DFE5E1-1771-4E73-8968-E1114181FB94}">
      <dgm:prSet/>
      <dgm:spPr/>
      <dgm:t>
        <a:bodyPr/>
        <a:lstStyle/>
        <a:p>
          <a:endParaRPr lang="en-US"/>
        </a:p>
      </dgm:t>
    </dgm:pt>
    <dgm:pt modelId="{1F554821-DD77-466A-B651-9BF6D35C53A8}">
      <dgm:prSet/>
      <dgm:spPr/>
      <dgm:t>
        <a:bodyPr/>
        <a:lstStyle/>
        <a:p>
          <a:r>
            <a:rPr lang="en-US" dirty="0">
              <a:ea typeface="Trajan Pro Bold" charset="0"/>
              <a:cs typeface="Trajan Pro Bold" charset="0"/>
              <a:sym typeface="Trajan Pro Bold" charset="0"/>
            </a:rPr>
            <a:t>Claiming preeminence</a:t>
          </a:r>
        </a:p>
      </dgm:t>
    </dgm:pt>
    <dgm:pt modelId="{105632C7-6F2F-42A2-9F84-6146D833AAFF}" type="parTrans" cxnId="{42E7FCB2-7C02-4E48-877D-FF059F8C3F36}">
      <dgm:prSet/>
      <dgm:spPr/>
      <dgm:t>
        <a:bodyPr/>
        <a:lstStyle/>
        <a:p>
          <a:endParaRPr lang="en-US"/>
        </a:p>
      </dgm:t>
    </dgm:pt>
    <dgm:pt modelId="{0372C973-9220-41DF-A300-EE3B931BFAE8}" type="sibTrans" cxnId="{42E7FCB2-7C02-4E48-877D-FF059F8C3F36}">
      <dgm:prSet/>
      <dgm:spPr/>
      <dgm:t>
        <a:bodyPr/>
        <a:lstStyle/>
        <a:p>
          <a:endParaRPr lang="en-US"/>
        </a:p>
      </dgm:t>
    </dgm:pt>
    <dgm:pt modelId="{017A94B9-0C08-4ED4-A588-F032E2496A2A}" type="pres">
      <dgm:prSet presAssocID="{B80520EC-CD1B-4AC5-B7A5-400347738F36}" presName="diagram" presStyleCnt="0">
        <dgm:presLayoutVars>
          <dgm:dir/>
          <dgm:resizeHandles val="exact"/>
        </dgm:presLayoutVars>
      </dgm:prSet>
      <dgm:spPr/>
    </dgm:pt>
    <dgm:pt modelId="{063B18EB-B753-46DA-ADA3-2845179F593D}" type="pres">
      <dgm:prSet presAssocID="{138D6190-4894-4FCE-89B9-733B7B009FD4}" presName="node" presStyleLbl="node1" presStyleIdx="0" presStyleCnt="6">
        <dgm:presLayoutVars>
          <dgm:bulletEnabled val="1"/>
        </dgm:presLayoutVars>
      </dgm:prSet>
      <dgm:spPr/>
    </dgm:pt>
    <dgm:pt modelId="{5285E859-68E7-4659-96AB-C465C6BDB376}" type="pres">
      <dgm:prSet presAssocID="{BCA6BC7A-F544-4EBE-808D-E85004E6C2EB}" presName="sibTrans" presStyleCnt="0"/>
      <dgm:spPr/>
    </dgm:pt>
    <dgm:pt modelId="{1041428D-F101-4B25-BAF1-159D88969857}" type="pres">
      <dgm:prSet presAssocID="{24FDAACC-D019-4DBE-85E5-8ED3232110E0}" presName="node" presStyleLbl="node1" presStyleIdx="1" presStyleCnt="6">
        <dgm:presLayoutVars>
          <dgm:bulletEnabled val="1"/>
        </dgm:presLayoutVars>
      </dgm:prSet>
      <dgm:spPr/>
    </dgm:pt>
    <dgm:pt modelId="{8741E3C2-B65C-4198-8C47-4D74CC91EC46}" type="pres">
      <dgm:prSet presAssocID="{E084E5F8-243C-436A-95CD-CCBEA4CE7BF7}" presName="sibTrans" presStyleCnt="0"/>
      <dgm:spPr/>
    </dgm:pt>
    <dgm:pt modelId="{18D20C77-C039-4617-9238-8BD2E8B32EE6}" type="pres">
      <dgm:prSet presAssocID="{95F7A25E-3DA0-4106-8FA3-2C7D6392CFC7}" presName="node" presStyleLbl="node1" presStyleIdx="2" presStyleCnt="6">
        <dgm:presLayoutVars>
          <dgm:bulletEnabled val="1"/>
        </dgm:presLayoutVars>
      </dgm:prSet>
      <dgm:spPr/>
    </dgm:pt>
    <dgm:pt modelId="{4BFFAB2E-71F8-4350-B881-57B8C1F6B66B}" type="pres">
      <dgm:prSet presAssocID="{A97421CC-237C-46FE-B90A-8D34D918F40B}" presName="sibTrans" presStyleCnt="0"/>
      <dgm:spPr/>
    </dgm:pt>
    <dgm:pt modelId="{0BC4DEA0-502A-4FA2-8474-DA7873A6E819}" type="pres">
      <dgm:prSet presAssocID="{62F6568A-5A48-4D4D-85F6-3034E8A184E3}" presName="node" presStyleLbl="node1" presStyleIdx="3" presStyleCnt="6">
        <dgm:presLayoutVars>
          <dgm:bulletEnabled val="1"/>
        </dgm:presLayoutVars>
      </dgm:prSet>
      <dgm:spPr/>
    </dgm:pt>
    <dgm:pt modelId="{C831613D-33C7-4BFD-A481-0033F65E905F}" type="pres">
      <dgm:prSet presAssocID="{4009DEAA-6E4F-41C1-A478-8395529C6899}" presName="sibTrans" presStyleCnt="0"/>
      <dgm:spPr/>
    </dgm:pt>
    <dgm:pt modelId="{4C2A49BF-E256-4669-BBF9-0E51A4408C0E}" type="pres">
      <dgm:prSet presAssocID="{146BDC60-80C8-4524-BC16-459A5DC958FB}" presName="node" presStyleLbl="node1" presStyleIdx="4" presStyleCnt="6">
        <dgm:presLayoutVars>
          <dgm:bulletEnabled val="1"/>
        </dgm:presLayoutVars>
      </dgm:prSet>
      <dgm:spPr/>
    </dgm:pt>
    <dgm:pt modelId="{891B9206-6F10-45B7-90FF-F435EA4AD0DA}" type="pres">
      <dgm:prSet presAssocID="{6DE49EB0-9B55-4E75-96F6-249B42F89CFB}" presName="sibTrans" presStyleCnt="0"/>
      <dgm:spPr/>
    </dgm:pt>
    <dgm:pt modelId="{A46881D6-361D-4BFF-B22E-13D8C8A7DA2E}" type="pres">
      <dgm:prSet presAssocID="{1F554821-DD77-466A-B651-9BF6D35C53A8}" presName="node" presStyleLbl="node1" presStyleIdx="5" presStyleCnt="6">
        <dgm:presLayoutVars>
          <dgm:bulletEnabled val="1"/>
        </dgm:presLayoutVars>
      </dgm:prSet>
      <dgm:spPr/>
    </dgm:pt>
  </dgm:ptLst>
  <dgm:cxnLst>
    <dgm:cxn modelId="{79A60F36-3341-4E1F-94A1-5AE2CF60DCB9}" type="presOf" srcId="{138D6190-4894-4FCE-89B9-733B7B009FD4}" destId="{063B18EB-B753-46DA-ADA3-2845179F593D}" srcOrd="0" destOrd="0" presId="urn:microsoft.com/office/officeart/2005/8/layout/default"/>
    <dgm:cxn modelId="{E022793C-DDBA-4BC6-94C2-FB5F01B71490}" type="presOf" srcId="{1F554821-DD77-466A-B651-9BF6D35C53A8}" destId="{A46881D6-361D-4BFF-B22E-13D8C8A7DA2E}" srcOrd="0" destOrd="0" presId="urn:microsoft.com/office/officeart/2005/8/layout/default"/>
    <dgm:cxn modelId="{FFF4494E-5EA1-4348-8F34-42AA7F55831E}" type="presOf" srcId="{B80520EC-CD1B-4AC5-B7A5-400347738F36}" destId="{017A94B9-0C08-4ED4-A588-F032E2496A2A}" srcOrd="0" destOrd="0" presId="urn:microsoft.com/office/officeart/2005/8/layout/default"/>
    <dgm:cxn modelId="{9DF48B4E-C4DE-4C0B-B544-C59011D3D087}" srcId="{B80520EC-CD1B-4AC5-B7A5-400347738F36}" destId="{62F6568A-5A48-4D4D-85F6-3034E8A184E3}" srcOrd="3" destOrd="0" parTransId="{6F221C26-AC32-4EBA-94C5-66C492CF2DA4}" sibTransId="{4009DEAA-6E4F-41C1-A478-8395529C6899}"/>
    <dgm:cxn modelId="{A03E8C54-0EB6-47E0-ABA4-CD886A23C80D}" type="presOf" srcId="{146BDC60-80C8-4524-BC16-459A5DC958FB}" destId="{4C2A49BF-E256-4669-BBF9-0E51A4408C0E}" srcOrd="0" destOrd="0" presId="urn:microsoft.com/office/officeart/2005/8/layout/default"/>
    <dgm:cxn modelId="{5FE48294-B366-4C5C-9B59-42C9E0D035F6}" srcId="{B80520EC-CD1B-4AC5-B7A5-400347738F36}" destId="{24FDAACC-D019-4DBE-85E5-8ED3232110E0}" srcOrd="1" destOrd="0" parTransId="{FAE3C037-0D11-4ADD-99E7-DF5813914889}" sibTransId="{E084E5F8-243C-436A-95CD-CCBEA4CE7BF7}"/>
    <dgm:cxn modelId="{B4E816A9-561F-44F7-B64B-2FD1C2127408}" srcId="{B80520EC-CD1B-4AC5-B7A5-400347738F36}" destId="{95F7A25E-3DA0-4106-8FA3-2C7D6392CFC7}" srcOrd="2" destOrd="0" parTransId="{19684D00-8037-4332-B0F3-66FEFD3F5C8A}" sibTransId="{A97421CC-237C-46FE-B90A-8D34D918F40B}"/>
    <dgm:cxn modelId="{42E7FCB2-7C02-4E48-877D-FF059F8C3F36}" srcId="{B80520EC-CD1B-4AC5-B7A5-400347738F36}" destId="{1F554821-DD77-466A-B651-9BF6D35C53A8}" srcOrd="5" destOrd="0" parTransId="{105632C7-6F2F-42A2-9F84-6146D833AAFF}" sibTransId="{0372C973-9220-41DF-A300-EE3B931BFAE8}"/>
    <dgm:cxn modelId="{234AA7BA-6A6D-46E2-AA02-03587B22C231}" type="presOf" srcId="{62F6568A-5A48-4D4D-85F6-3034E8A184E3}" destId="{0BC4DEA0-502A-4FA2-8474-DA7873A6E819}" srcOrd="0" destOrd="0" presId="urn:microsoft.com/office/officeart/2005/8/layout/default"/>
    <dgm:cxn modelId="{0F2FF5CC-DF72-49B7-B6BE-AE7F1EBD1B3F}" srcId="{B80520EC-CD1B-4AC5-B7A5-400347738F36}" destId="{138D6190-4894-4FCE-89B9-733B7B009FD4}" srcOrd="0" destOrd="0" parTransId="{67D450A7-28C5-403D-9FAB-CCA9D8902FF4}" sibTransId="{BCA6BC7A-F544-4EBE-808D-E85004E6C2EB}"/>
    <dgm:cxn modelId="{7F8246D6-9C5E-421C-B7DC-376929AA5C36}" type="presOf" srcId="{95F7A25E-3DA0-4106-8FA3-2C7D6392CFC7}" destId="{18D20C77-C039-4617-9238-8BD2E8B32EE6}" srcOrd="0" destOrd="0" presId="urn:microsoft.com/office/officeart/2005/8/layout/default"/>
    <dgm:cxn modelId="{65DFE5E1-1771-4E73-8968-E1114181FB94}" srcId="{B80520EC-CD1B-4AC5-B7A5-400347738F36}" destId="{146BDC60-80C8-4524-BC16-459A5DC958FB}" srcOrd="4" destOrd="0" parTransId="{05E34132-E2D1-4417-9F98-5451686D3D4D}" sibTransId="{6DE49EB0-9B55-4E75-96F6-249B42F89CFB}"/>
    <dgm:cxn modelId="{00A0F5FB-5D37-48FA-A999-80A6295AD485}" type="presOf" srcId="{24FDAACC-D019-4DBE-85E5-8ED3232110E0}" destId="{1041428D-F101-4B25-BAF1-159D88969857}" srcOrd="0" destOrd="0" presId="urn:microsoft.com/office/officeart/2005/8/layout/default"/>
    <dgm:cxn modelId="{BA09A4C9-A811-4D1C-BBEE-BDDB88A00728}" type="presParOf" srcId="{017A94B9-0C08-4ED4-A588-F032E2496A2A}" destId="{063B18EB-B753-46DA-ADA3-2845179F593D}" srcOrd="0" destOrd="0" presId="urn:microsoft.com/office/officeart/2005/8/layout/default"/>
    <dgm:cxn modelId="{7A337CE1-2A1F-497D-BE2F-668563EAE584}" type="presParOf" srcId="{017A94B9-0C08-4ED4-A588-F032E2496A2A}" destId="{5285E859-68E7-4659-96AB-C465C6BDB376}" srcOrd="1" destOrd="0" presId="urn:microsoft.com/office/officeart/2005/8/layout/default"/>
    <dgm:cxn modelId="{9A463C2F-4277-428F-A147-587BBA3D7930}" type="presParOf" srcId="{017A94B9-0C08-4ED4-A588-F032E2496A2A}" destId="{1041428D-F101-4B25-BAF1-159D88969857}" srcOrd="2" destOrd="0" presId="urn:microsoft.com/office/officeart/2005/8/layout/default"/>
    <dgm:cxn modelId="{FB2563BA-C2F0-4595-8C1B-7162670AC56E}" type="presParOf" srcId="{017A94B9-0C08-4ED4-A588-F032E2496A2A}" destId="{8741E3C2-B65C-4198-8C47-4D74CC91EC46}" srcOrd="3" destOrd="0" presId="urn:microsoft.com/office/officeart/2005/8/layout/default"/>
    <dgm:cxn modelId="{192BAF8F-C2CA-4ABB-B9B6-AA8025C06AB5}" type="presParOf" srcId="{017A94B9-0C08-4ED4-A588-F032E2496A2A}" destId="{18D20C77-C039-4617-9238-8BD2E8B32EE6}" srcOrd="4" destOrd="0" presId="urn:microsoft.com/office/officeart/2005/8/layout/default"/>
    <dgm:cxn modelId="{2B4E240F-5F94-439A-B454-D89AC855ED6D}" type="presParOf" srcId="{017A94B9-0C08-4ED4-A588-F032E2496A2A}" destId="{4BFFAB2E-71F8-4350-B881-57B8C1F6B66B}" srcOrd="5" destOrd="0" presId="urn:microsoft.com/office/officeart/2005/8/layout/default"/>
    <dgm:cxn modelId="{CD62B1C4-B43A-4F2D-A059-5081613BEFB4}" type="presParOf" srcId="{017A94B9-0C08-4ED4-A588-F032E2496A2A}" destId="{0BC4DEA0-502A-4FA2-8474-DA7873A6E819}" srcOrd="6" destOrd="0" presId="urn:microsoft.com/office/officeart/2005/8/layout/default"/>
    <dgm:cxn modelId="{65A7B847-217F-4FA9-BB7A-E3D0D5BC1874}" type="presParOf" srcId="{017A94B9-0C08-4ED4-A588-F032E2496A2A}" destId="{C831613D-33C7-4BFD-A481-0033F65E905F}" srcOrd="7" destOrd="0" presId="urn:microsoft.com/office/officeart/2005/8/layout/default"/>
    <dgm:cxn modelId="{F23143F7-3D7E-4623-ABE9-34E08F9B7159}" type="presParOf" srcId="{017A94B9-0C08-4ED4-A588-F032E2496A2A}" destId="{4C2A49BF-E256-4669-BBF9-0E51A4408C0E}" srcOrd="8" destOrd="0" presId="urn:microsoft.com/office/officeart/2005/8/layout/default"/>
    <dgm:cxn modelId="{EBA1A2D2-6545-4393-9D3C-B1B9C15B19C0}" type="presParOf" srcId="{017A94B9-0C08-4ED4-A588-F032E2496A2A}" destId="{891B9206-6F10-45B7-90FF-F435EA4AD0DA}" srcOrd="9" destOrd="0" presId="urn:microsoft.com/office/officeart/2005/8/layout/default"/>
    <dgm:cxn modelId="{8D677509-B807-41F9-8033-662937623627}" type="presParOf" srcId="{017A94B9-0C08-4ED4-A588-F032E2496A2A}" destId="{A46881D6-361D-4BFF-B22E-13D8C8A7DA2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579EC8-5393-497D-A2B2-DB90253CA64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D38D73D5-1784-45F6-A8CB-94434A540948}">
      <dgm:prSet phldrT="[Text]"/>
      <dgm:spPr/>
      <dgm:t>
        <a:bodyPr/>
        <a:lstStyle/>
        <a:p>
          <a:r>
            <a:rPr lang="en-US">
              <a:ea typeface="Trajan Pro Bold" charset="0"/>
              <a:cs typeface="Trajan Pro Bold" charset="0"/>
              <a:sym typeface="Trajan Pro Bold" charset="0"/>
            </a:rPr>
            <a:t>Gathering Documents</a:t>
          </a:r>
          <a:endParaRPr lang="en-US" dirty="0"/>
        </a:p>
      </dgm:t>
    </dgm:pt>
    <dgm:pt modelId="{CC408701-573E-48E9-9493-FE9E81F3051A}" type="parTrans" cxnId="{FFB35305-32B2-4E55-832B-6FED30FF7894}">
      <dgm:prSet/>
      <dgm:spPr/>
      <dgm:t>
        <a:bodyPr/>
        <a:lstStyle/>
        <a:p>
          <a:endParaRPr lang="en-US"/>
        </a:p>
      </dgm:t>
    </dgm:pt>
    <dgm:pt modelId="{D002D8BA-953E-4449-BAA0-520AB843364C}" type="sibTrans" cxnId="{FFB35305-32B2-4E55-832B-6FED30FF7894}">
      <dgm:prSet/>
      <dgm:spPr/>
      <dgm:t>
        <a:bodyPr/>
        <a:lstStyle/>
        <a:p>
          <a:endParaRPr lang="en-US"/>
        </a:p>
      </dgm:t>
    </dgm:pt>
    <dgm:pt modelId="{22D7BD35-6D0A-4B0A-A397-5FC9B00B258B}">
      <dgm:prSet/>
      <dgm:spPr/>
      <dgm:t>
        <a:bodyPr/>
        <a:lstStyle/>
        <a:p>
          <a:r>
            <a:rPr lang="en-US">
              <a:ea typeface="Trajan Pro Bold" charset="0"/>
              <a:cs typeface="Trajan Pro Bold" charset="0"/>
              <a:sym typeface="Trajan Pro Bold" charset="0"/>
            </a:rPr>
            <a:t>Analyzing Debts And Assets</a:t>
          </a:r>
          <a:endParaRPr lang="en-US" dirty="0">
            <a:ea typeface="ヒラギノ角ゴ ProN W6" charset="0"/>
            <a:cs typeface="ヒラギノ角ゴ ProN W6" charset="0"/>
            <a:sym typeface="Trajan Pro Bold" charset="0"/>
          </a:endParaRPr>
        </a:p>
      </dgm:t>
    </dgm:pt>
    <dgm:pt modelId="{9D5C9F36-9500-47E6-9282-CB60CB9C7F51}" type="parTrans" cxnId="{D865D26B-4CC2-4858-9A68-C7A512393D9C}">
      <dgm:prSet/>
      <dgm:spPr/>
      <dgm:t>
        <a:bodyPr/>
        <a:lstStyle/>
        <a:p>
          <a:endParaRPr lang="en-US"/>
        </a:p>
      </dgm:t>
    </dgm:pt>
    <dgm:pt modelId="{310B45B2-FA81-4261-9439-81AA6D0258FF}" type="sibTrans" cxnId="{D865D26B-4CC2-4858-9A68-C7A512393D9C}">
      <dgm:prSet/>
      <dgm:spPr/>
      <dgm:t>
        <a:bodyPr/>
        <a:lstStyle/>
        <a:p>
          <a:endParaRPr lang="en-US"/>
        </a:p>
      </dgm:t>
    </dgm:pt>
    <dgm:pt modelId="{A388F56D-4E7D-4041-B9DB-4A7A6B063982}">
      <dgm:prSet/>
      <dgm:spPr/>
      <dgm:t>
        <a:bodyPr/>
        <a:lstStyle/>
        <a:p>
          <a:r>
            <a:rPr lang="en-US">
              <a:ea typeface="Trajan Pro Bold" charset="0"/>
              <a:cs typeface="Trajan Pro Bold" charset="0"/>
              <a:sym typeface="Trajan Pro Bold" charset="0"/>
            </a:rPr>
            <a:t>Known Debt</a:t>
          </a:r>
          <a:endParaRPr lang="en-US" dirty="0">
            <a:ea typeface="ヒラギノ角ゴ ProN W6" charset="0"/>
            <a:cs typeface="ヒラギノ角ゴ ProN W6" charset="0"/>
            <a:sym typeface="Trajan Pro Bold" charset="0"/>
          </a:endParaRPr>
        </a:p>
      </dgm:t>
    </dgm:pt>
    <dgm:pt modelId="{9E0CD415-1F37-4D7B-9BEB-DDB961D70039}" type="parTrans" cxnId="{1F65A497-F183-4571-96FC-ADC3BB50FE81}">
      <dgm:prSet/>
      <dgm:spPr/>
      <dgm:t>
        <a:bodyPr/>
        <a:lstStyle/>
        <a:p>
          <a:endParaRPr lang="en-US"/>
        </a:p>
      </dgm:t>
    </dgm:pt>
    <dgm:pt modelId="{C8A648A1-7132-43BB-82B2-5B53C8CCC3FB}" type="sibTrans" cxnId="{1F65A497-F183-4571-96FC-ADC3BB50FE81}">
      <dgm:prSet/>
      <dgm:spPr/>
      <dgm:t>
        <a:bodyPr/>
        <a:lstStyle/>
        <a:p>
          <a:endParaRPr lang="en-US"/>
        </a:p>
      </dgm:t>
    </dgm:pt>
    <dgm:pt modelId="{FB1F62ED-928D-48AD-974C-E15DDA29AD0E}">
      <dgm:prSet/>
      <dgm:spPr>
        <a:solidFill>
          <a:srgbClr val="4A6FBE"/>
        </a:solidFill>
      </dgm:spPr>
      <dgm:t>
        <a:bodyPr/>
        <a:lstStyle/>
        <a:p>
          <a:r>
            <a:rPr lang="en-US">
              <a:ea typeface="Trajan Pro Bold" charset="0"/>
              <a:cs typeface="Trajan Pro Bold" charset="0"/>
              <a:sym typeface="Trajan Pro Bold" charset="0"/>
            </a:rPr>
            <a:t>Known Assets</a:t>
          </a:r>
          <a:endParaRPr lang="en-US" dirty="0">
            <a:ea typeface="ヒラギノ角ゴ ProN W6" charset="0"/>
            <a:cs typeface="ヒラギノ角ゴ ProN W6" charset="0"/>
            <a:sym typeface="Trajan Pro Bold" charset="0"/>
          </a:endParaRPr>
        </a:p>
      </dgm:t>
    </dgm:pt>
    <dgm:pt modelId="{A588DE25-43BC-4F5B-9CA7-F6BFC00B113F}" type="parTrans" cxnId="{E942335F-B24C-44FB-B2F0-0E1412ADC3EF}">
      <dgm:prSet/>
      <dgm:spPr/>
      <dgm:t>
        <a:bodyPr/>
        <a:lstStyle/>
        <a:p>
          <a:endParaRPr lang="en-US"/>
        </a:p>
      </dgm:t>
    </dgm:pt>
    <dgm:pt modelId="{1816536B-F69C-4848-92E3-57B6CE7D94CA}" type="sibTrans" cxnId="{E942335F-B24C-44FB-B2F0-0E1412ADC3EF}">
      <dgm:prSet/>
      <dgm:spPr/>
      <dgm:t>
        <a:bodyPr/>
        <a:lstStyle/>
        <a:p>
          <a:endParaRPr lang="en-US"/>
        </a:p>
      </dgm:t>
    </dgm:pt>
    <dgm:pt modelId="{139FE3F3-0895-4F6D-BCAB-DA4038476750}">
      <dgm:prSet/>
      <dgm:spPr/>
      <dgm:t>
        <a:bodyPr/>
        <a:lstStyle/>
        <a:p>
          <a:r>
            <a:rPr lang="en-US">
              <a:ea typeface="Trajan Pro Bold" charset="0"/>
              <a:cs typeface="Trajan Pro Bold" charset="0"/>
              <a:sym typeface="Trajan Pro Bold" charset="0"/>
            </a:rPr>
            <a:t>Estimated Assets Used</a:t>
          </a:r>
          <a:endParaRPr lang="en-US" dirty="0">
            <a:ea typeface="ヒラギノ角ゴ ProN W6" charset="0"/>
            <a:cs typeface="ヒラギノ角ゴ ProN W6" charset="0"/>
            <a:sym typeface="Trajan Pro Bold" charset="0"/>
          </a:endParaRPr>
        </a:p>
      </dgm:t>
    </dgm:pt>
    <dgm:pt modelId="{D754C8D4-14C7-4687-980B-3F3597F637BE}" type="parTrans" cxnId="{0D37B2CE-5BEE-4C69-B0C6-4633F3CEBDD8}">
      <dgm:prSet/>
      <dgm:spPr/>
      <dgm:t>
        <a:bodyPr/>
        <a:lstStyle/>
        <a:p>
          <a:endParaRPr lang="en-US"/>
        </a:p>
      </dgm:t>
    </dgm:pt>
    <dgm:pt modelId="{80B59CEF-30D6-4024-BD6E-6E16AC3B4D34}" type="sibTrans" cxnId="{0D37B2CE-5BEE-4C69-B0C6-4633F3CEBDD8}">
      <dgm:prSet/>
      <dgm:spPr/>
      <dgm:t>
        <a:bodyPr/>
        <a:lstStyle/>
        <a:p>
          <a:endParaRPr lang="en-US"/>
        </a:p>
      </dgm:t>
    </dgm:pt>
    <dgm:pt modelId="{6052F858-C251-492C-AEFC-25C31F437B32}">
      <dgm:prSet/>
      <dgm:spPr/>
      <dgm:t>
        <a:bodyPr/>
        <a:lstStyle/>
        <a:p>
          <a:r>
            <a:rPr lang="en-US" dirty="0">
              <a:ea typeface="Trajan Pro Bold" charset="0"/>
              <a:cs typeface="Trajan Pro Bold" charset="0"/>
              <a:sym typeface="Trajan Pro Bold" charset="0"/>
            </a:rPr>
            <a:t>Balance Sheet </a:t>
          </a:r>
          <a:endParaRPr lang="en-US" dirty="0">
            <a:ea typeface="ヒラギノ角ゴ ProN W6" charset="0"/>
            <a:cs typeface="ヒラギノ角ゴ ProN W6" charset="0"/>
            <a:sym typeface="Trajan Pro Bold" charset="0"/>
          </a:endParaRPr>
        </a:p>
      </dgm:t>
    </dgm:pt>
    <dgm:pt modelId="{BFBCACC7-2A63-4DBF-8FCE-38DAAD6FA3EB}" type="parTrans" cxnId="{93FC2C3D-585B-481C-B656-03C321A93DC2}">
      <dgm:prSet/>
      <dgm:spPr/>
      <dgm:t>
        <a:bodyPr/>
        <a:lstStyle/>
        <a:p>
          <a:endParaRPr lang="en-US"/>
        </a:p>
      </dgm:t>
    </dgm:pt>
    <dgm:pt modelId="{6DF5E4C2-E61E-4D29-B54D-BC2E7C9D8B43}" type="sibTrans" cxnId="{93FC2C3D-585B-481C-B656-03C321A93DC2}">
      <dgm:prSet/>
      <dgm:spPr/>
      <dgm:t>
        <a:bodyPr/>
        <a:lstStyle/>
        <a:p>
          <a:endParaRPr lang="en-US"/>
        </a:p>
      </dgm:t>
    </dgm:pt>
    <dgm:pt modelId="{9644419F-58BA-41F6-B01A-389FDF83CAC1}" type="pres">
      <dgm:prSet presAssocID="{CD579EC8-5393-497D-A2B2-DB90253CA647}" presName="diagram" presStyleCnt="0">
        <dgm:presLayoutVars>
          <dgm:dir/>
          <dgm:resizeHandles val="exact"/>
        </dgm:presLayoutVars>
      </dgm:prSet>
      <dgm:spPr/>
    </dgm:pt>
    <dgm:pt modelId="{99006D48-D67B-4D7C-9F85-FC40E58B0E1C}" type="pres">
      <dgm:prSet presAssocID="{D38D73D5-1784-45F6-A8CB-94434A540948}" presName="node" presStyleLbl="node1" presStyleIdx="0" presStyleCnt="6">
        <dgm:presLayoutVars>
          <dgm:bulletEnabled val="1"/>
        </dgm:presLayoutVars>
      </dgm:prSet>
      <dgm:spPr/>
    </dgm:pt>
    <dgm:pt modelId="{75F03E99-AEC9-4378-9A97-77CA14977684}" type="pres">
      <dgm:prSet presAssocID="{D002D8BA-953E-4449-BAA0-520AB843364C}" presName="sibTrans" presStyleCnt="0"/>
      <dgm:spPr/>
    </dgm:pt>
    <dgm:pt modelId="{AA5EFE61-1DAB-4E5F-A41D-56F2758DDBDB}" type="pres">
      <dgm:prSet presAssocID="{22D7BD35-6D0A-4B0A-A397-5FC9B00B258B}" presName="node" presStyleLbl="node1" presStyleIdx="1" presStyleCnt="6">
        <dgm:presLayoutVars>
          <dgm:bulletEnabled val="1"/>
        </dgm:presLayoutVars>
      </dgm:prSet>
      <dgm:spPr/>
    </dgm:pt>
    <dgm:pt modelId="{727AA3DF-525C-4BF3-8C62-540B7E22C71F}" type="pres">
      <dgm:prSet presAssocID="{310B45B2-FA81-4261-9439-81AA6D0258FF}" presName="sibTrans" presStyleCnt="0"/>
      <dgm:spPr/>
    </dgm:pt>
    <dgm:pt modelId="{E53E0A7F-C058-4AC3-B360-0E4552B6432E}" type="pres">
      <dgm:prSet presAssocID="{A388F56D-4E7D-4041-B9DB-4A7A6B063982}" presName="node" presStyleLbl="node1" presStyleIdx="2" presStyleCnt="6">
        <dgm:presLayoutVars>
          <dgm:bulletEnabled val="1"/>
        </dgm:presLayoutVars>
      </dgm:prSet>
      <dgm:spPr/>
    </dgm:pt>
    <dgm:pt modelId="{2EC6B88C-4E1F-4C05-BBDC-96E0F717222B}" type="pres">
      <dgm:prSet presAssocID="{C8A648A1-7132-43BB-82B2-5B53C8CCC3FB}" presName="sibTrans" presStyleCnt="0"/>
      <dgm:spPr/>
    </dgm:pt>
    <dgm:pt modelId="{9C03F6C0-8144-47AD-BC99-B11572B13EDD}" type="pres">
      <dgm:prSet presAssocID="{FB1F62ED-928D-48AD-974C-E15DDA29AD0E}" presName="node" presStyleLbl="node1" presStyleIdx="3" presStyleCnt="6">
        <dgm:presLayoutVars>
          <dgm:bulletEnabled val="1"/>
        </dgm:presLayoutVars>
      </dgm:prSet>
      <dgm:spPr/>
    </dgm:pt>
    <dgm:pt modelId="{F86B0258-B75A-4338-A9A3-96B6F43F6D15}" type="pres">
      <dgm:prSet presAssocID="{1816536B-F69C-4848-92E3-57B6CE7D94CA}" presName="sibTrans" presStyleCnt="0"/>
      <dgm:spPr/>
    </dgm:pt>
    <dgm:pt modelId="{521D13BC-99A2-41F2-A3CE-FF21990B2D9A}" type="pres">
      <dgm:prSet presAssocID="{139FE3F3-0895-4F6D-BCAB-DA4038476750}" presName="node" presStyleLbl="node1" presStyleIdx="4" presStyleCnt="6">
        <dgm:presLayoutVars>
          <dgm:bulletEnabled val="1"/>
        </dgm:presLayoutVars>
      </dgm:prSet>
      <dgm:spPr/>
    </dgm:pt>
    <dgm:pt modelId="{87381109-D119-4271-8052-8171D43A534B}" type="pres">
      <dgm:prSet presAssocID="{80B59CEF-30D6-4024-BD6E-6E16AC3B4D34}" presName="sibTrans" presStyleCnt="0"/>
      <dgm:spPr/>
    </dgm:pt>
    <dgm:pt modelId="{E0C291E9-58EE-4DA8-B7D2-4F11198F1F95}" type="pres">
      <dgm:prSet presAssocID="{6052F858-C251-492C-AEFC-25C31F437B32}" presName="node" presStyleLbl="node1" presStyleIdx="5" presStyleCnt="6">
        <dgm:presLayoutVars>
          <dgm:bulletEnabled val="1"/>
        </dgm:presLayoutVars>
      </dgm:prSet>
      <dgm:spPr/>
    </dgm:pt>
  </dgm:ptLst>
  <dgm:cxnLst>
    <dgm:cxn modelId="{FFB35305-32B2-4E55-832B-6FED30FF7894}" srcId="{CD579EC8-5393-497D-A2B2-DB90253CA647}" destId="{D38D73D5-1784-45F6-A8CB-94434A540948}" srcOrd="0" destOrd="0" parTransId="{CC408701-573E-48E9-9493-FE9E81F3051A}" sibTransId="{D002D8BA-953E-4449-BAA0-520AB843364C}"/>
    <dgm:cxn modelId="{CE300C3D-7A76-44F9-A9CB-5E9CC90DA03B}" type="presOf" srcId="{CD579EC8-5393-497D-A2B2-DB90253CA647}" destId="{9644419F-58BA-41F6-B01A-389FDF83CAC1}" srcOrd="0" destOrd="0" presId="urn:microsoft.com/office/officeart/2005/8/layout/default"/>
    <dgm:cxn modelId="{93FC2C3D-585B-481C-B656-03C321A93DC2}" srcId="{CD579EC8-5393-497D-A2B2-DB90253CA647}" destId="{6052F858-C251-492C-AEFC-25C31F437B32}" srcOrd="5" destOrd="0" parTransId="{BFBCACC7-2A63-4DBF-8FCE-38DAAD6FA3EB}" sibTransId="{6DF5E4C2-E61E-4D29-B54D-BC2E7C9D8B43}"/>
    <dgm:cxn modelId="{D0ACA35B-BD71-409A-A9E0-9863098EEB83}" type="presOf" srcId="{139FE3F3-0895-4F6D-BCAB-DA4038476750}" destId="{521D13BC-99A2-41F2-A3CE-FF21990B2D9A}" srcOrd="0" destOrd="0" presId="urn:microsoft.com/office/officeart/2005/8/layout/default"/>
    <dgm:cxn modelId="{E942335F-B24C-44FB-B2F0-0E1412ADC3EF}" srcId="{CD579EC8-5393-497D-A2B2-DB90253CA647}" destId="{FB1F62ED-928D-48AD-974C-E15DDA29AD0E}" srcOrd="3" destOrd="0" parTransId="{A588DE25-43BC-4F5B-9CA7-F6BFC00B113F}" sibTransId="{1816536B-F69C-4848-92E3-57B6CE7D94CA}"/>
    <dgm:cxn modelId="{79F0755F-0AEF-4866-91EC-1978A6E9F189}" type="presOf" srcId="{FB1F62ED-928D-48AD-974C-E15DDA29AD0E}" destId="{9C03F6C0-8144-47AD-BC99-B11572B13EDD}" srcOrd="0" destOrd="0" presId="urn:microsoft.com/office/officeart/2005/8/layout/default"/>
    <dgm:cxn modelId="{D865D26B-4CC2-4858-9A68-C7A512393D9C}" srcId="{CD579EC8-5393-497D-A2B2-DB90253CA647}" destId="{22D7BD35-6D0A-4B0A-A397-5FC9B00B258B}" srcOrd="1" destOrd="0" parTransId="{9D5C9F36-9500-47E6-9282-CB60CB9C7F51}" sibTransId="{310B45B2-FA81-4261-9439-81AA6D0258FF}"/>
    <dgm:cxn modelId="{1F65A497-F183-4571-96FC-ADC3BB50FE81}" srcId="{CD579EC8-5393-497D-A2B2-DB90253CA647}" destId="{A388F56D-4E7D-4041-B9DB-4A7A6B063982}" srcOrd="2" destOrd="0" parTransId="{9E0CD415-1F37-4D7B-9BEB-DDB961D70039}" sibTransId="{C8A648A1-7132-43BB-82B2-5B53C8CCC3FB}"/>
    <dgm:cxn modelId="{7A64759D-4CEB-48C6-BDC9-D4A28019309B}" type="presOf" srcId="{6052F858-C251-492C-AEFC-25C31F437B32}" destId="{E0C291E9-58EE-4DA8-B7D2-4F11198F1F95}" srcOrd="0" destOrd="0" presId="urn:microsoft.com/office/officeart/2005/8/layout/default"/>
    <dgm:cxn modelId="{8BB857C4-64F5-464B-8486-806B3B909511}" type="presOf" srcId="{22D7BD35-6D0A-4B0A-A397-5FC9B00B258B}" destId="{AA5EFE61-1DAB-4E5F-A41D-56F2758DDBDB}" srcOrd="0" destOrd="0" presId="urn:microsoft.com/office/officeart/2005/8/layout/default"/>
    <dgm:cxn modelId="{0D37B2CE-5BEE-4C69-B0C6-4633F3CEBDD8}" srcId="{CD579EC8-5393-497D-A2B2-DB90253CA647}" destId="{139FE3F3-0895-4F6D-BCAB-DA4038476750}" srcOrd="4" destOrd="0" parTransId="{D754C8D4-14C7-4687-980B-3F3597F637BE}" sibTransId="{80B59CEF-30D6-4024-BD6E-6E16AC3B4D34}"/>
    <dgm:cxn modelId="{08D42DD9-A29B-4832-9BAD-AEBD22C06D4A}" type="presOf" srcId="{D38D73D5-1784-45F6-A8CB-94434A540948}" destId="{99006D48-D67B-4D7C-9F85-FC40E58B0E1C}" srcOrd="0" destOrd="0" presId="urn:microsoft.com/office/officeart/2005/8/layout/default"/>
    <dgm:cxn modelId="{90FEA1F5-7AE9-4180-9B73-8BF06A85E1CD}" type="presOf" srcId="{A388F56D-4E7D-4041-B9DB-4A7A6B063982}" destId="{E53E0A7F-C058-4AC3-B360-0E4552B6432E}" srcOrd="0" destOrd="0" presId="urn:microsoft.com/office/officeart/2005/8/layout/default"/>
    <dgm:cxn modelId="{02C019E1-7CF1-4C80-961D-F998825F68BF}" type="presParOf" srcId="{9644419F-58BA-41F6-B01A-389FDF83CAC1}" destId="{99006D48-D67B-4D7C-9F85-FC40E58B0E1C}" srcOrd="0" destOrd="0" presId="urn:microsoft.com/office/officeart/2005/8/layout/default"/>
    <dgm:cxn modelId="{BA5D3378-4F16-4A0F-8EA5-A2327550C8E7}" type="presParOf" srcId="{9644419F-58BA-41F6-B01A-389FDF83CAC1}" destId="{75F03E99-AEC9-4378-9A97-77CA14977684}" srcOrd="1" destOrd="0" presId="urn:microsoft.com/office/officeart/2005/8/layout/default"/>
    <dgm:cxn modelId="{48B23120-31C1-4D67-866B-EB2E8F736F5F}" type="presParOf" srcId="{9644419F-58BA-41F6-B01A-389FDF83CAC1}" destId="{AA5EFE61-1DAB-4E5F-A41D-56F2758DDBDB}" srcOrd="2" destOrd="0" presId="urn:microsoft.com/office/officeart/2005/8/layout/default"/>
    <dgm:cxn modelId="{F92E53CF-6B38-4D9D-BD48-7B59323F3448}" type="presParOf" srcId="{9644419F-58BA-41F6-B01A-389FDF83CAC1}" destId="{727AA3DF-525C-4BF3-8C62-540B7E22C71F}" srcOrd="3" destOrd="0" presId="urn:microsoft.com/office/officeart/2005/8/layout/default"/>
    <dgm:cxn modelId="{33F60246-750A-4797-BD2C-F3E4F1BA350D}" type="presParOf" srcId="{9644419F-58BA-41F6-B01A-389FDF83CAC1}" destId="{E53E0A7F-C058-4AC3-B360-0E4552B6432E}" srcOrd="4" destOrd="0" presId="urn:microsoft.com/office/officeart/2005/8/layout/default"/>
    <dgm:cxn modelId="{7D7B939A-6265-4597-99B6-57D3E91FCFF0}" type="presParOf" srcId="{9644419F-58BA-41F6-B01A-389FDF83CAC1}" destId="{2EC6B88C-4E1F-4C05-BBDC-96E0F717222B}" srcOrd="5" destOrd="0" presId="urn:microsoft.com/office/officeart/2005/8/layout/default"/>
    <dgm:cxn modelId="{D5B18AB6-D79B-4C16-8E90-179BF691D7DA}" type="presParOf" srcId="{9644419F-58BA-41F6-B01A-389FDF83CAC1}" destId="{9C03F6C0-8144-47AD-BC99-B11572B13EDD}" srcOrd="6" destOrd="0" presId="urn:microsoft.com/office/officeart/2005/8/layout/default"/>
    <dgm:cxn modelId="{AA7F9AA6-EA3F-43C1-9784-E7249B22DC82}" type="presParOf" srcId="{9644419F-58BA-41F6-B01A-389FDF83CAC1}" destId="{F86B0258-B75A-4338-A9A3-96B6F43F6D15}" srcOrd="7" destOrd="0" presId="urn:microsoft.com/office/officeart/2005/8/layout/default"/>
    <dgm:cxn modelId="{C236BEB5-B7A7-4153-81EB-0C7906BB43B6}" type="presParOf" srcId="{9644419F-58BA-41F6-B01A-389FDF83CAC1}" destId="{521D13BC-99A2-41F2-A3CE-FF21990B2D9A}" srcOrd="8" destOrd="0" presId="urn:microsoft.com/office/officeart/2005/8/layout/default"/>
    <dgm:cxn modelId="{F86567AB-445B-4C1B-BCB9-5278ED794CF5}" type="presParOf" srcId="{9644419F-58BA-41F6-B01A-389FDF83CAC1}" destId="{87381109-D119-4271-8052-8171D43A534B}" srcOrd="9" destOrd="0" presId="urn:microsoft.com/office/officeart/2005/8/layout/default"/>
    <dgm:cxn modelId="{BEDA1ED6-0361-40E5-B184-23AD04A9CB57}" type="presParOf" srcId="{9644419F-58BA-41F6-B01A-389FDF83CAC1}" destId="{E0C291E9-58EE-4DA8-B7D2-4F11198F1F9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C77525-FD4D-4227-8005-18238214FA06}"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US"/>
        </a:p>
      </dgm:t>
    </dgm:pt>
    <dgm:pt modelId="{F6D80DAA-CC7F-4B01-96DF-1CABEFB1EC27}">
      <dgm:prSet phldrT="[Text]"/>
      <dgm:spPr>
        <a:solidFill>
          <a:srgbClr val="D86018"/>
        </a:solidFill>
      </dgm:spPr>
      <dgm:t>
        <a:bodyPr/>
        <a:lstStyle/>
        <a:p>
          <a:pPr>
            <a:buClr>
              <a:srgbClr val="FFFFFF"/>
            </a:buClr>
            <a:buSzPct val="125000"/>
            <a:buFont typeface="Arial" panose="020B0604020202020204" pitchFamily="34" charset="0"/>
            <a:buChar char="•"/>
          </a:pPr>
          <a:r>
            <a:rPr lang="en-US">
              <a:ea typeface="Trajan Pro" pitchFamily="18" charset="0"/>
              <a:cs typeface="Trajan Pro" pitchFamily="18" charset="0"/>
              <a:sym typeface="Trajan Pro" pitchFamily="18" charset="0"/>
            </a:rPr>
            <a:t>Social attachments</a:t>
          </a:r>
          <a:endParaRPr lang="en-US" dirty="0"/>
        </a:p>
      </dgm:t>
    </dgm:pt>
    <dgm:pt modelId="{D3E18762-0D20-40F9-BD96-FC670DD92D23}" type="parTrans" cxnId="{074F288C-CDA7-4676-A030-C7D38B0BA99B}">
      <dgm:prSet/>
      <dgm:spPr/>
      <dgm:t>
        <a:bodyPr/>
        <a:lstStyle/>
        <a:p>
          <a:endParaRPr lang="en-US"/>
        </a:p>
      </dgm:t>
    </dgm:pt>
    <dgm:pt modelId="{22F2304F-F38E-43AC-A126-D4028B76F9E5}" type="sibTrans" cxnId="{074F288C-CDA7-4676-A030-C7D38B0BA99B}">
      <dgm:prSet/>
      <dgm:spPr>
        <a:blipFill rotWithShape="0">
          <a:blip xmlns:r="http://schemas.openxmlformats.org/officeDocument/2006/relationships" r:embed="rId1"/>
          <a:srcRect/>
          <a:stretch>
            <a:fillRect l="-10000" r="-10000"/>
          </a:stretch>
        </a:blipFill>
      </dgm:spPr>
      <dgm:t>
        <a:bodyPr/>
        <a:lstStyle/>
        <a:p>
          <a:endParaRPr lang="en-US"/>
        </a:p>
      </dgm:t>
    </dgm:pt>
    <dgm:pt modelId="{480C1703-6E46-4CBD-99C2-0E90620683A1}">
      <dgm:prSet/>
      <dgm:spPr/>
      <dgm:t>
        <a:bodyPr/>
        <a:lstStyle/>
        <a:p>
          <a:r>
            <a:rPr lang="en-US">
              <a:ea typeface="Trajan Pro" pitchFamily="18" charset="0"/>
              <a:cs typeface="Trajan Pro" pitchFamily="18" charset="0"/>
              <a:sym typeface="Trajan Pro" pitchFamily="18" charset="0"/>
            </a:rPr>
            <a:t>Personality</a:t>
          </a:r>
          <a:endParaRPr lang="en-US" dirty="0">
            <a:sym typeface="Trajan Pro" pitchFamily="18" charset="0"/>
          </a:endParaRPr>
        </a:p>
      </dgm:t>
    </dgm:pt>
    <dgm:pt modelId="{969E17EC-D601-4881-B462-9C0F672FADD5}" type="parTrans" cxnId="{08653759-4F80-466F-AF1A-3257B37F2E2D}">
      <dgm:prSet/>
      <dgm:spPr/>
      <dgm:t>
        <a:bodyPr/>
        <a:lstStyle/>
        <a:p>
          <a:endParaRPr lang="en-US"/>
        </a:p>
      </dgm:t>
    </dgm:pt>
    <dgm:pt modelId="{8BBC5563-23A6-4916-84AC-2AE5D1B297ED}" type="sibTrans" cxnId="{08653759-4F80-466F-AF1A-3257B37F2E2D}">
      <dgm:prSet/>
      <dgm:spPr>
        <a:blipFill rotWithShape="0">
          <a:blip xmlns:r="http://schemas.openxmlformats.org/officeDocument/2006/relationships" r:embed="rId2"/>
          <a:srcRect/>
          <a:stretch>
            <a:fillRect l="-45000" r="-45000"/>
          </a:stretch>
        </a:blipFill>
      </dgm:spPr>
      <dgm:t>
        <a:bodyPr/>
        <a:lstStyle/>
        <a:p>
          <a:endParaRPr lang="en-US"/>
        </a:p>
      </dgm:t>
    </dgm:pt>
    <dgm:pt modelId="{677D217D-B68A-4952-9951-827663CA8383}">
      <dgm:prSet/>
      <dgm:spPr/>
      <dgm:t>
        <a:bodyPr/>
        <a:lstStyle/>
        <a:p>
          <a:r>
            <a:rPr lang="en-US">
              <a:ea typeface="Trajan Pro" pitchFamily="18" charset="0"/>
              <a:cs typeface="Trajan Pro" pitchFamily="18" charset="0"/>
              <a:sym typeface="Trajan Pro" pitchFamily="18" charset="0"/>
            </a:rPr>
            <a:t>Addiction pressures</a:t>
          </a:r>
          <a:endParaRPr lang="en-US" dirty="0">
            <a:sym typeface="Trajan Pro" pitchFamily="18" charset="0"/>
          </a:endParaRPr>
        </a:p>
      </dgm:t>
    </dgm:pt>
    <dgm:pt modelId="{5F4DE0C1-225B-45C0-847D-BEE68FCE1155}" type="parTrans" cxnId="{6E9466A4-3786-43DE-A0B9-F1CE52CE5E33}">
      <dgm:prSet/>
      <dgm:spPr/>
      <dgm:t>
        <a:bodyPr/>
        <a:lstStyle/>
        <a:p>
          <a:endParaRPr lang="en-US"/>
        </a:p>
      </dgm:t>
    </dgm:pt>
    <dgm:pt modelId="{E1D8447F-307C-4C0F-ACB0-BEC10C8FEE14}" type="sibTrans" cxnId="{6E9466A4-3786-43DE-A0B9-F1CE52CE5E33}">
      <dgm:prSet/>
      <dgm:spPr>
        <a:blipFill rotWithShape="0">
          <a:blip xmlns:r="http://schemas.openxmlformats.org/officeDocument/2006/relationships" r:embed="rId3"/>
          <a:srcRect/>
          <a:stretch>
            <a:fillRect l="-17000" r="-17000"/>
          </a:stretch>
        </a:blipFill>
      </dgm:spPr>
      <dgm:t>
        <a:bodyPr/>
        <a:lstStyle/>
        <a:p>
          <a:endParaRPr lang="en-US"/>
        </a:p>
      </dgm:t>
    </dgm:pt>
    <dgm:pt modelId="{922B5AE1-0297-40A6-97EB-FE98B4AE79EB}" type="pres">
      <dgm:prSet presAssocID="{2EC77525-FD4D-4227-8005-18238214FA06}" presName="Name0" presStyleCnt="0">
        <dgm:presLayoutVars>
          <dgm:chMax/>
          <dgm:chPref/>
          <dgm:dir/>
          <dgm:animLvl val="lvl"/>
        </dgm:presLayoutVars>
      </dgm:prSet>
      <dgm:spPr/>
    </dgm:pt>
    <dgm:pt modelId="{E02FF097-0CAD-4145-9C8E-90D5E1116E81}" type="pres">
      <dgm:prSet presAssocID="{F6D80DAA-CC7F-4B01-96DF-1CABEFB1EC27}" presName="composite" presStyleCnt="0"/>
      <dgm:spPr/>
    </dgm:pt>
    <dgm:pt modelId="{DF72ADD1-FEFA-44DD-8667-A0DD15800AB3}" type="pres">
      <dgm:prSet presAssocID="{F6D80DAA-CC7F-4B01-96DF-1CABEFB1EC27}" presName="Parent1" presStyleLbl="node1" presStyleIdx="0" presStyleCnt="6">
        <dgm:presLayoutVars>
          <dgm:chMax val="1"/>
          <dgm:chPref val="1"/>
          <dgm:bulletEnabled val="1"/>
        </dgm:presLayoutVars>
      </dgm:prSet>
      <dgm:spPr/>
    </dgm:pt>
    <dgm:pt modelId="{4666983F-5EA6-4BC5-91BE-8516F6C9EFF5}" type="pres">
      <dgm:prSet presAssocID="{F6D80DAA-CC7F-4B01-96DF-1CABEFB1EC27}" presName="Childtext1" presStyleLbl="revTx" presStyleIdx="0" presStyleCnt="3">
        <dgm:presLayoutVars>
          <dgm:chMax val="0"/>
          <dgm:chPref val="0"/>
          <dgm:bulletEnabled val="1"/>
        </dgm:presLayoutVars>
      </dgm:prSet>
      <dgm:spPr/>
    </dgm:pt>
    <dgm:pt modelId="{1B0E6080-A497-4140-B48F-3FE7D8E67D60}" type="pres">
      <dgm:prSet presAssocID="{F6D80DAA-CC7F-4B01-96DF-1CABEFB1EC27}" presName="BalanceSpacing" presStyleCnt="0"/>
      <dgm:spPr/>
    </dgm:pt>
    <dgm:pt modelId="{FB6101B7-3897-4BE0-B4BF-311F9E2EFA39}" type="pres">
      <dgm:prSet presAssocID="{F6D80DAA-CC7F-4B01-96DF-1CABEFB1EC27}" presName="BalanceSpacing1" presStyleCnt="0"/>
      <dgm:spPr/>
    </dgm:pt>
    <dgm:pt modelId="{D2D36CBD-1B52-4BA8-826C-60D74AFFEE93}" type="pres">
      <dgm:prSet presAssocID="{22F2304F-F38E-43AC-A126-D4028B76F9E5}" presName="Accent1Text" presStyleLbl="node1" presStyleIdx="1" presStyleCnt="6"/>
      <dgm:spPr/>
    </dgm:pt>
    <dgm:pt modelId="{534A3AE8-00B5-4C53-B30E-3996E196AA67}" type="pres">
      <dgm:prSet presAssocID="{22F2304F-F38E-43AC-A126-D4028B76F9E5}" presName="spaceBetweenRectangles" presStyleCnt="0"/>
      <dgm:spPr/>
    </dgm:pt>
    <dgm:pt modelId="{0403DBBA-8E3B-43E3-8788-7D6C02A379BE}" type="pres">
      <dgm:prSet presAssocID="{480C1703-6E46-4CBD-99C2-0E90620683A1}" presName="composite" presStyleCnt="0"/>
      <dgm:spPr/>
    </dgm:pt>
    <dgm:pt modelId="{346678D1-949F-4C8C-85D4-087292099DF0}" type="pres">
      <dgm:prSet presAssocID="{480C1703-6E46-4CBD-99C2-0E90620683A1}" presName="Parent1" presStyleLbl="node1" presStyleIdx="2" presStyleCnt="6">
        <dgm:presLayoutVars>
          <dgm:chMax val="1"/>
          <dgm:chPref val="1"/>
          <dgm:bulletEnabled val="1"/>
        </dgm:presLayoutVars>
      </dgm:prSet>
      <dgm:spPr/>
    </dgm:pt>
    <dgm:pt modelId="{06921078-70D6-4D16-A972-AF5803FB0A84}" type="pres">
      <dgm:prSet presAssocID="{480C1703-6E46-4CBD-99C2-0E90620683A1}" presName="Childtext1" presStyleLbl="revTx" presStyleIdx="1" presStyleCnt="3">
        <dgm:presLayoutVars>
          <dgm:chMax val="0"/>
          <dgm:chPref val="0"/>
          <dgm:bulletEnabled val="1"/>
        </dgm:presLayoutVars>
      </dgm:prSet>
      <dgm:spPr/>
    </dgm:pt>
    <dgm:pt modelId="{5586DB1D-E59E-4660-BF8D-27DC5F98D629}" type="pres">
      <dgm:prSet presAssocID="{480C1703-6E46-4CBD-99C2-0E90620683A1}" presName="BalanceSpacing" presStyleCnt="0"/>
      <dgm:spPr/>
    </dgm:pt>
    <dgm:pt modelId="{60E2BE87-1BCF-47DA-9D7B-95C08CC5F8EB}" type="pres">
      <dgm:prSet presAssocID="{480C1703-6E46-4CBD-99C2-0E90620683A1}" presName="BalanceSpacing1" presStyleCnt="0"/>
      <dgm:spPr/>
    </dgm:pt>
    <dgm:pt modelId="{816A88EE-6098-408D-862A-C885E1F05B91}" type="pres">
      <dgm:prSet presAssocID="{8BBC5563-23A6-4916-84AC-2AE5D1B297ED}" presName="Accent1Text" presStyleLbl="node1" presStyleIdx="3" presStyleCnt="6"/>
      <dgm:spPr/>
    </dgm:pt>
    <dgm:pt modelId="{FA6623DB-A515-4BF4-8748-68E93DC14282}" type="pres">
      <dgm:prSet presAssocID="{8BBC5563-23A6-4916-84AC-2AE5D1B297ED}" presName="spaceBetweenRectangles" presStyleCnt="0"/>
      <dgm:spPr/>
    </dgm:pt>
    <dgm:pt modelId="{8B1805E9-9FFC-4CB8-92DF-D9572D9180EB}" type="pres">
      <dgm:prSet presAssocID="{677D217D-B68A-4952-9951-827663CA8383}" presName="composite" presStyleCnt="0"/>
      <dgm:spPr/>
    </dgm:pt>
    <dgm:pt modelId="{2DFA8E05-A3BF-4A3B-B8E2-EAD856FE37F8}" type="pres">
      <dgm:prSet presAssocID="{677D217D-B68A-4952-9951-827663CA8383}" presName="Parent1" presStyleLbl="node1" presStyleIdx="4" presStyleCnt="6">
        <dgm:presLayoutVars>
          <dgm:chMax val="1"/>
          <dgm:chPref val="1"/>
          <dgm:bulletEnabled val="1"/>
        </dgm:presLayoutVars>
      </dgm:prSet>
      <dgm:spPr/>
    </dgm:pt>
    <dgm:pt modelId="{8CCAF066-2F25-4F73-8D02-FD86598852D8}" type="pres">
      <dgm:prSet presAssocID="{677D217D-B68A-4952-9951-827663CA8383}" presName="Childtext1" presStyleLbl="revTx" presStyleIdx="2" presStyleCnt="3">
        <dgm:presLayoutVars>
          <dgm:chMax val="0"/>
          <dgm:chPref val="0"/>
          <dgm:bulletEnabled val="1"/>
        </dgm:presLayoutVars>
      </dgm:prSet>
      <dgm:spPr/>
    </dgm:pt>
    <dgm:pt modelId="{7FBF808E-F1EF-4FB3-B85A-0C8435A27FE1}" type="pres">
      <dgm:prSet presAssocID="{677D217D-B68A-4952-9951-827663CA8383}" presName="BalanceSpacing" presStyleCnt="0"/>
      <dgm:spPr/>
    </dgm:pt>
    <dgm:pt modelId="{833DD87E-14A4-4850-9035-AC3852968FB2}" type="pres">
      <dgm:prSet presAssocID="{677D217D-B68A-4952-9951-827663CA8383}" presName="BalanceSpacing1" presStyleCnt="0"/>
      <dgm:spPr/>
    </dgm:pt>
    <dgm:pt modelId="{741796A6-D1ED-4ABD-911E-51CF7394EC47}" type="pres">
      <dgm:prSet presAssocID="{E1D8447F-307C-4C0F-ACB0-BEC10C8FEE14}" presName="Accent1Text" presStyleLbl="node1" presStyleIdx="5" presStyleCnt="6"/>
      <dgm:spPr/>
    </dgm:pt>
  </dgm:ptLst>
  <dgm:cxnLst>
    <dgm:cxn modelId="{47614F33-F5B4-492E-8795-D20E17A47CD2}" type="presOf" srcId="{8BBC5563-23A6-4916-84AC-2AE5D1B297ED}" destId="{816A88EE-6098-408D-862A-C885E1F05B91}" srcOrd="0" destOrd="0" presId="urn:microsoft.com/office/officeart/2008/layout/AlternatingHexagons"/>
    <dgm:cxn modelId="{EAB89D33-F43C-46E6-88CF-3E810727882D}" type="presOf" srcId="{F6D80DAA-CC7F-4B01-96DF-1CABEFB1EC27}" destId="{DF72ADD1-FEFA-44DD-8667-A0DD15800AB3}" srcOrd="0" destOrd="0" presId="urn:microsoft.com/office/officeart/2008/layout/AlternatingHexagons"/>
    <dgm:cxn modelId="{3AB95A4D-BA02-411D-8CDE-9E1E1A90AECD}" type="presOf" srcId="{480C1703-6E46-4CBD-99C2-0E90620683A1}" destId="{346678D1-949F-4C8C-85D4-087292099DF0}" srcOrd="0" destOrd="0" presId="urn:microsoft.com/office/officeart/2008/layout/AlternatingHexagons"/>
    <dgm:cxn modelId="{171CBB53-7EF5-4BC3-9917-505A1CAD8748}" type="presOf" srcId="{22F2304F-F38E-43AC-A126-D4028B76F9E5}" destId="{D2D36CBD-1B52-4BA8-826C-60D74AFFEE93}" srcOrd="0" destOrd="0" presId="urn:microsoft.com/office/officeart/2008/layout/AlternatingHexagons"/>
    <dgm:cxn modelId="{08653759-4F80-466F-AF1A-3257B37F2E2D}" srcId="{2EC77525-FD4D-4227-8005-18238214FA06}" destId="{480C1703-6E46-4CBD-99C2-0E90620683A1}" srcOrd="1" destOrd="0" parTransId="{969E17EC-D601-4881-B462-9C0F672FADD5}" sibTransId="{8BBC5563-23A6-4916-84AC-2AE5D1B297ED}"/>
    <dgm:cxn modelId="{074F288C-CDA7-4676-A030-C7D38B0BA99B}" srcId="{2EC77525-FD4D-4227-8005-18238214FA06}" destId="{F6D80DAA-CC7F-4B01-96DF-1CABEFB1EC27}" srcOrd="0" destOrd="0" parTransId="{D3E18762-0D20-40F9-BD96-FC670DD92D23}" sibTransId="{22F2304F-F38E-43AC-A126-D4028B76F9E5}"/>
    <dgm:cxn modelId="{5D40818E-C456-4969-907C-7143A399DAFA}" type="presOf" srcId="{677D217D-B68A-4952-9951-827663CA8383}" destId="{2DFA8E05-A3BF-4A3B-B8E2-EAD856FE37F8}" srcOrd="0" destOrd="0" presId="urn:microsoft.com/office/officeart/2008/layout/AlternatingHexagons"/>
    <dgm:cxn modelId="{6E9466A4-3786-43DE-A0B9-F1CE52CE5E33}" srcId="{2EC77525-FD4D-4227-8005-18238214FA06}" destId="{677D217D-B68A-4952-9951-827663CA8383}" srcOrd="2" destOrd="0" parTransId="{5F4DE0C1-225B-45C0-847D-BEE68FCE1155}" sibTransId="{E1D8447F-307C-4C0F-ACB0-BEC10C8FEE14}"/>
    <dgm:cxn modelId="{D8D4BFB9-FA90-44F2-B400-832368F8A21E}" type="presOf" srcId="{E1D8447F-307C-4C0F-ACB0-BEC10C8FEE14}" destId="{741796A6-D1ED-4ABD-911E-51CF7394EC47}" srcOrd="0" destOrd="0" presId="urn:microsoft.com/office/officeart/2008/layout/AlternatingHexagons"/>
    <dgm:cxn modelId="{99E6EDC4-799D-4C58-A0A7-56BE3BE974C8}" type="presOf" srcId="{2EC77525-FD4D-4227-8005-18238214FA06}" destId="{922B5AE1-0297-40A6-97EB-FE98B4AE79EB}" srcOrd="0" destOrd="0" presId="urn:microsoft.com/office/officeart/2008/layout/AlternatingHexagons"/>
    <dgm:cxn modelId="{E74C8725-AB96-4167-881C-39F83CD5A883}" type="presParOf" srcId="{922B5AE1-0297-40A6-97EB-FE98B4AE79EB}" destId="{E02FF097-0CAD-4145-9C8E-90D5E1116E81}" srcOrd="0" destOrd="0" presId="urn:microsoft.com/office/officeart/2008/layout/AlternatingHexagons"/>
    <dgm:cxn modelId="{AD24130D-81F6-43B2-95DF-781F3B8BA6E9}" type="presParOf" srcId="{E02FF097-0CAD-4145-9C8E-90D5E1116E81}" destId="{DF72ADD1-FEFA-44DD-8667-A0DD15800AB3}" srcOrd="0" destOrd="0" presId="urn:microsoft.com/office/officeart/2008/layout/AlternatingHexagons"/>
    <dgm:cxn modelId="{6CA0D312-EB2D-49A5-BBA7-170F14389287}" type="presParOf" srcId="{E02FF097-0CAD-4145-9C8E-90D5E1116E81}" destId="{4666983F-5EA6-4BC5-91BE-8516F6C9EFF5}" srcOrd="1" destOrd="0" presId="urn:microsoft.com/office/officeart/2008/layout/AlternatingHexagons"/>
    <dgm:cxn modelId="{B5C01D23-866C-4774-B1E3-68F218A44D5C}" type="presParOf" srcId="{E02FF097-0CAD-4145-9C8E-90D5E1116E81}" destId="{1B0E6080-A497-4140-B48F-3FE7D8E67D60}" srcOrd="2" destOrd="0" presId="urn:microsoft.com/office/officeart/2008/layout/AlternatingHexagons"/>
    <dgm:cxn modelId="{44E6E632-0E7B-44DD-ACDD-112A658F02DB}" type="presParOf" srcId="{E02FF097-0CAD-4145-9C8E-90D5E1116E81}" destId="{FB6101B7-3897-4BE0-B4BF-311F9E2EFA39}" srcOrd="3" destOrd="0" presId="urn:microsoft.com/office/officeart/2008/layout/AlternatingHexagons"/>
    <dgm:cxn modelId="{ACB12553-3F45-4D26-9D83-73343F8B1EC7}" type="presParOf" srcId="{E02FF097-0CAD-4145-9C8E-90D5E1116E81}" destId="{D2D36CBD-1B52-4BA8-826C-60D74AFFEE93}" srcOrd="4" destOrd="0" presId="urn:microsoft.com/office/officeart/2008/layout/AlternatingHexagons"/>
    <dgm:cxn modelId="{94E3A1C2-9E2D-43B7-8E61-162F0CB173B0}" type="presParOf" srcId="{922B5AE1-0297-40A6-97EB-FE98B4AE79EB}" destId="{534A3AE8-00B5-4C53-B30E-3996E196AA67}" srcOrd="1" destOrd="0" presId="urn:microsoft.com/office/officeart/2008/layout/AlternatingHexagons"/>
    <dgm:cxn modelId="{DD45A166-4B90-4052-A6E6-36B08762BEB1}" type="presParOf" srcId="{922B5AE1-0297-40A6-97EB-FE98B4AE79EB}" destId="{0403DBBA-8E3B-43E3-8788-7D6C02A379BE}" srcOrd="2" destOrd="0" presId="urn:microsoft.com/office/officeart/2008/layout/AlternatingHexagons"/>
    <dgm:cxn modelId="{4E6DCF88-B9A0-44DD-8770-89279EE206B3}" type="presParOf" srcId="{0403DBBA-8E3B-43E3-8788-7D6C02A379BE}" destId="{346678D1-949F-4C8C-85D4-087292099DF0}" srcOrd="0" destOrd="0" presId="urn:microsoft.com/office/officeart/2008/layout/AlternatingHexagons"/>
    <dgm:cxn modelId="{84CF10AC-F414-4977-B561-D81F7D838EC4}" type="presParOf" srcId="{0403DBBA-8E3B-43E3-8788-7D6C02A379BE}" destId="{06921078-70D6-4D16-A972-AF5803FB0A84}" srcOrd="1" destOrd="0" presId="urn:microsoft.com/office/officeart/2008/layout/AlternatingHexagons"/>
    <dgm:cxn modelId="{75617C7B-7637-4C1B-AFAC-2B033553351E}" type="presParOf" srcId="{0403DBBA-8E3B-43E3-8788-7D6C02A379BE}" destId="{5586DB1D-E59E-4660-BF8D-27DC5F98D629}" srcOrd="2" destOrd="0" presId="urn:microsoft.com/office/officeart/2008/layout/AlternatingHexagons"/>
    <dgm:cxn modelId="{4EA9CB7E-B63B-4B43-918F-9EADD2A0B78E}" type="presParOf" srcId="{0403DBBA-8E3B-43E3-8788-7D6C02A379BE}" destId="{60E2BE87-1BCF-47DA-9D7B-95C08CC5F8EB}" srcOrd="3" destOrd="0" presId="urn:microsoft.com/office/officeart/2008/layout/AlternatingHexagons"/>
    <dgm:cxn modelId="{8A56B4BA-9D96-4230-A0D9-5ACF80AD85A2}" type="presParOf" srcId="{0403DBBA-8E3B-43E3-8788-7D6C02A379BE}" destId="{816A88EE-6098-408D-862A-C885E1F05B91}" srcOrd="4" destOrd="0" presId="urn:microsoft.com/office/officeart/2008/layout/AlternatingHexagons"/>
    <dgm:cxn modelId="{3DE3AA12-DA4E-4739-874D-EA7474A29F9C}" type="presParOf" srcId="{922B5AE1-0297-40A6-97EB-FE98B4AE79EB}" destId="{FA6623DB-A515-4BF4-8748-68E93DC14282}" srcOrd="3" destOrd="0" presId="urn:microsoft.com/office/officeart/2008/layout/AlternatingHexagons"/>
    <dgm:cxn modelId="{4207C0BE-FA9B-4B57-A96B-49C680176D71}" type="presParOf" srcId="{922B5AE1-0297-40A6-97EB-FE98B4AE79EB}" destId="{8B1805E9-9FFC-4CB8-92DF-D9572D9180EB}" srcOrd="4" destOrd="0" presId="urn:microsoft.com/office/officeart/2008/layout/AlternatingHexagons"/>
    <dgm:cxn modelId="{B0A4416A-5B6C-4779-8EB9-B799CCF45EB3}" type="presParOf" srcId="{8B1805E9-9FFC-4CB8-92DF-D9572D9180EB}" destId="{2DFA8E05-A3BF-4A3B-B8E2-EAD856FE37F8}" srcOrd="0" destOrd="0" presId="urn:microsoft.com/office/officeart/2008/layout/AlternatingHexagons"/>
    <dgm:cxn modelId="{F608A360-AE76-422B-B7D3-1F255B7BC586}" type="presParOf" srcId="{8B1805E9-9FFC-4CB8-92DF-D9572D9180EB}" destId="{8CCAF066-2F25-4F73-8D02-FD86598852D8}" srcOrd="1" destOrd="0" presId="urn:microsoft.com/office/officeart/2008/layout/AlternatingHexagons"/>
    <dgm:cxn modelId="{65816F1D-98A9-4134-8AE2-F5FE66821888}" type="presParOf" srcId="{8B1805E9-9FFC-4CB8-92DF-D9572D9180EB}" destId="{7FBF808E-F1EF-4FB3-B85A-0C8435A27FE1}" srcOrd="2" destOrd="0" presId="urn:microsoft.com/office/officeart/2008/layout/AlternatingHexagons"/>
    <dgm:cxn modelId="{73A823CF-217C-4292-A70B-94BDD4521162}" type="presParOf" srcId="{8B1805E9-9FFC-4CB8-92DF-D9572D9180EB}" destId="{833DD87E-14A4-4850-9035-AC3852968FB2}" srcOrd="3" destOrd="0" presId="urn:microsoft.com/office/officeart/2008/layout/AlternatingHexagons"/>
    <dgm:cxn modelId="{B190B1B3-5112-4D43-B05E-7B5B27AAD2DF}" type="presParOf" srcId="{8B1805E9-9FFC-4CB8-92DF-D9572D9180EB}" destId="{741796A6-D1ED-4ABD-911E-51CF7394EC4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A2310F-2D3F-4516-BDE9-0395BB3F8507}"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EC437961-16C9-489C-B20F-D66DD1E7AADF}">
      <dgm:prSet phldrT="[Text]"/>
      <dgm:spPr>
        <a:solidFill>
          <a:srgbClr val="D86018"/>
        </a:solidFill>
      </dgm:spPr>
      <dgm:t>
        <a:bodyPr/>
        <a:lstStyle/>
        <a:p>
          <a:pPr>
            <a:buClr>
              <a:srgbClr val="FFFFFF"/>
            </a:buClr>
            <a:buFont typeface="Arial" panose="020B0604020202020204" pitchFamily="34" charset="0"/>
            <a:buChar char="•"/>
          </a:pPr>
          <a:r>
            <a:rPr lang="en-US" dirty="0"/>
            <a:t>Disbarments</a:t>
          </a:r>
        </a:p>
      </dgm:t>
    </dgm:pt>
    <dgm:pt modelId="{322AFFC6-4C74-420B-A8AE-F5A4510D7502}" type="parTrans" cxnId="{C5235DB3-C7F7-4C09-9C75-A889FC47542A}">
      <dgm:prSet/>
      <dgm:spPr/>
      <dgm:t>
        <a:bodyPr/>
        <a:lstStyle/>
        <a:p>
          <a:endParaRPr lang="en-US"/>
        </a:p>
      </dgm:t>
    </dgm:pt>
    <dgm:pt modelId="{269350E1-FD40-48FE-834B-59434322394C}" type="sibTrans" cxnId="{C5235DB3-C7F7-4C09-9C75-A889FC47542A}">
      <dgm:prSet/>
      <dgm:spPr/>
      <dgm:t>
        <a:bodyPr/>
        <a:lstStyle/>
        <a:p>
          <a:endParaRPr lang="en-US"/>
        </a:p>
      </dgm:t>
    </dgm:pt>
    <dgm:pt modelId="{67C44EAF-B0E4-4B1F-B789-3924B43D995D}">
      <dgm:prSet/>
      <dgm:spPr/>
      <dgm:t>
        <a:bodyPr/>
        <a:lstStyle/>
        <a:p>
          <a:r>
            <a:rPr lang="en-US"/>
            <a:t>Tax Cases</a:t>
          </a:r>
          <a:endParaRPr lang="en-US" dirty="0"/>
        </a:p>
      </dgm:t>
    </dgm:pt>
    <dgm:pt modelId="{D25042C5-F34D-42B1-AC88-F3EF5ACB3118}" type="parTrans" cxnId="{F3BF1346-13A4-4C98-97C7-CAEF8F0AFB6B}">
      <dgm:prSet/>
      <dgm:spPr/>
      <dgm:t>
        <a:bodyPr/>
        <a:lstStyle/>
        <a:p>
          <a:endParaRPr lang="en-US"/>
        </a:p>
      </dgm:t>
    </dgm:pt>
    <dgm:pt modelId="{00B20B2C-3A50-4937-9758-318503CBEC65}" type="sibTrans" cxnId="{F3BF1346-13A4-4C98-97C7-CAEF8F0AFB6B}">
      <dgm:prSet/>
      <dgm:spPr/>
      <dgm:t>
        <a:bodyPr/>
        <a:lstStyle/>
        <a:p>
          <a:endParaRPr lang="en-US"/>
        </a:p>
      </dgm:t>
    </dgm:pt>
    <dgm:pt modelId="{2A847E47-525F-4611-AB4D-5AE289C18862}">
      <dgm:prSet/>
      <dgm:spPr/>
      <dgm:t>
        <a:bodyPr/>
        <a:lstStyle/>
        <a:p>
          <a:r>
            <a:rPr lang="en-US"/>
            <a:t>Bankruptcies</a:t>
          </a:r>
          <a:endParaRPr lang="en-US" dirty="0"/>
        </a:p>
      </dgm:t>
    </dgm:pt>
    <dgm:pt modelId="{F03AA153-4E79-4D4F-B43B-33CC7BB4385E}" type="parTrans" cxnId="{F5A94847-6F2B-4DC5-A955-1EA036761081}">
      <dgm:prSet/>
      <dgm:spPr/>
      <dgm:t>
        <a:bodyPr/>
        <a:lstStyle/>
        <a:p>
          <a:endParaRPr lang="en-US"/>
        </a:p>
      </dgm:t>
    </dgm:pt>
    <dgm:pt modelId="{8CC76D09-1672-4F22-9B8D-8F4BCA8D7356}" type="sibTrans" cxnId="{F5A94847-6F2B-4DC5-A955-1EA036761081}">
      <dgm:prSet/>
      <dgm:spPr/>
      <dgm:t>
        <a:bodyPr/>
        <a:lstStyle/>
        <a:p>
          <a:endParaRPr lang="en-US"/>
        </a:p>
      </dgm:t>
    </dgm:pt>
    <dgm:pt modelId="{F870A932-368F-4B08-B973-1F046943E9B5}">
      <dgm:prSet/>
      <dgm:spPr/>
      <dgm:t>
        <a:bodyPr/>
        <a:lstStyle/>
        <a:p>
          <a:r>
            <a:rPr lang="en-US"/>
            <a:t>Divorce</a:t>
          </a:r>
          <a:endParaRPr lang="en-US" dirty="0"/>
        </a:p>
      </dgm:t>
    </dgm:pt>
    <dgm:pt modelId="{10446783-CDD7-4BC4-B2A5-9B76695E37D7}" type="parTrans" cxnId="{08FDA37E-221E-43B0-8114-5229560678DF}">
      <dgm:prSet/>
      <dgm:spPr/>
      <dgm:t>
        <a:bodyPr/>
        <a:lstStyle/>
        <a:p>
          <a:endParaRPr lang="en-US"/>
        </a:p>
      </dgm:t>
    </dgm:pt>
    <dgm:pt modelId="{F8B1CD90-6219-4AF6-8CED-ED5D8F78A814}" type="sibTrans" cxnId="{08FDA37E-221E-43B0-8114-5229560678DF}">
      <dgm:prSet/>
      <dgm:spPr/>
      <dgm:t>
        <a:bodyPr/>
        <a:lstStyle/>
        <a:p>
          <a:endParaRPr lang="en-US"/>
        </a:p>
      </dgm:t>
    </dgm:pt>
    <dgm:pt modelId="{78355B1E-1A61-4049-940D-83DAABD1C243}">
      <dgm:prSet/>
      <dgm:spPr/>
      <dgm:t>
        <a:bodyPr/>
        <a:lstStyle/>
        <a:p>
          <a:r>
            <a:rPr lang="en-US"/>
            <a:t>Civil Cases</a:t>
          </a:r>
          <a:endParaRPr lang="en-US" dirty="0"/>
        </a:p>
      </dgm:t>
    </dgm:pt>
    <dgm:pt modelId="{026587BE-C198-47A4-80F3-88D7FEA844FC}" type="parTrans" cxnId="{CA7BFF94-775E-4DD7-A040-6B30F28E2B81}">
      <dgm:prSet/>
      <dgm:spPr/>
      <dgm:t>
        <a:bodyPr/>
        <a:lstStyle/>
        <a:p>
          <a:endParaRPr lang="en-US"/>
        </a:p>
      </dgm:t>
    </dgm:pt>
    <dgm:pt modelId="{1D094A35-DBE5-428A-90C3-1D8221A7184D}" type="sibTrans" cxnId="{CA7BFF94-775E-4DD7-A040-6B30F28E2B81}">
      <dgm:prSet/>
      <dgm:spPr/>
      <dgm:t>
        <a:bodyPr/>
        <a:lstStyle/>
        <a:p>
          <a:endParaRPr lang="en-US"/>
        </a:p>
      </dgm:t>
    </dgm:pt>
    <dgm:pt modelId="{BA637E94-6EA6-42D1-9224-46215B1E2F91}" type="pres">
      <dgm:prSet presAssocID="{B2A2310F-2D3F-4516-BDE9-0395BB3F8507}" presName="diagram" presStyleCnt="0">
        <dgm:presLayoutVars>
          <dgm:dir/>
          <dgm:resizeHandles val="exact"/>
        </dgm:presLayoutVars>
      </dgm:prSet>
      <dgm:spPr/>
    </dgm:pt>
    <dgm:pt modelId="{DB7871A2-CCE8-4A7E-B66E-8BE6976992C6}" type="pres">
      <dgm:prSet presAssocID="{EC437961-16C9-489C-B20F-D66DD1E7AADF}" presName="node" presStyleLbl="node1" presStyleIdx="0" presStyleCnt="5">
        <dgm:presLayoutVars>
          <dgm:bulletEnabled val="1"/>
        </dgm:presLayoutVars>
      </dgm:prSet>
      <dgm:spPr/>
    </dgm:pt>
    <dgm:pt modelId="{37265A1F-C604-4E38-8CEE-59F9ED0C2D8F}" type="pres">
      <dgm:prSet presAssocID="{269350E1-FD40-48FE-834B-59434322394C}" presName="sibTrans" presStyleCnt="0"/>
      <dgm:spPr/>
    </dgm:pt>
    <dgm:pt modelId="{3BDE3E5D-9F90-4046-B56E-457C944C1538}" type="pres">
      <dgm:prSet presAssocID="{67C44EAF-B0E4-4B1F-B789-3924B43D995D}" presName="node" presStyleLbl="node1" presStyleIdx="1" presStyleCnt="5">
        <dgm:presLayoutVars>
          <dgm:bulletEnabled val="1"/>
        </dgm:presLayoutVars>
      </dgm:prSet>
      <dgm:spPr/>
    </dgm:pt>
    <dgm:pt modelId="{EB7CF27E-E452-43C1-9D6E-0A180185D729}" type="pres">
      <dgm:prSet presAssocID="{00B20B2C-3A50-4937-9758-318503CBEC65}" presName="sibTrans" presStyleCnt="0"/>
      <dgm:spPr/>
    </dgm:pt>
    <dgm:pt modelId="{6BB77906-8AEB-4509-BA18-A5327639301C}" type="pres">
      <dgm:prSet presAssocID="{2A847E47-525F-4611-AB4D-5AE289C18862}" presName="node" presStyleLbl="node1" presStyleIdx="2" presStyleCnt="5">
        <dgm:presLayoutVars>
          <dgm:bulletEnabled val="1"/>
        </dgm:presLayoutVars>
      </dgm:prSet>
      <dgm:spPr/>
    </dgm:pt>
    <dgm:pt modelId="{A2E1BE14-69B3-41FE-9BF6-7E9BF47D1A83}" type="pres">
      <dgm:prSet presAssocID="{8CC76D09-1672-4F22-9B8D-8F4BCA8D7356}" presName="sibTrans" presStyleCnt="0"/>
      <dgm:spPr/>
    </dgm:pt>
    <dgm:pt modelId="{9079FDF6-C930-4E51-ACD6-7365FD86F5C2}" type="pres">
      <dgm:prSet presAssocID="{F870A932-368F-4B08-B973-1F046943E9B5}" presName="node" presStyleLbl="node1" presStyleIdx="3" presStyleCnt="5">
        <dgm:presLayoutVars>
          <dgm:bulletEnabled val="1"/>
        </dgm:presLayoutVars>
      </dgm:prSet>
      <dgm:spPr/>
    </dgm:pt>
    <dgm:pt modelId="{FA807928-03A0-4180-AD9F-14F3665F1305}" type="pres">
      <dgm:prSet presAssocID="{F8B1CD90-6219-4AF6-8CED-ED5D8F78A814}" presName="sibTrans" presStyleCnt="0"/>
      <dgm:spPr/>
    </dgm:pt>
    <dgm:pt modelId="{A2F09086-1C3D-4E17-ACF6-2D9A5C240353}" type="pres">
      <dgm:prSet presAssocID="{78355B1E-1A61-4049-940D-83DAABD1C243}" presName="node" presStyleLbl="node1" presStyleIdx="4" presStyleCnt="5">
        <dgm:presLayoutVars>
          <dgm:bulletEnabled val="1"/>
        </dgm:presLayoutVars>
      </dgm:prSet>
      <dgm:spPr/>
    </dgm:pt>
  </dgm:ptLst>
  <dgm:cxnLst>
    <dgm:cxn modelId="{F686C20A-A15C-49DD-B8DE-9871D8FB4333}" type="presOf" srcId="{2A847E47-525F-4611-AB4D-5AE289C18862}" destId="{6BB77906-8AEB-4509-BA18-A5327639301C}" srcOrd="0" destOrd="0" presId="urn:microsoft.com/office/officeart/2005/8/layout/default"/>
    <dgm:cxn modelId="{B370BA29-7566-4023-B527-F87164257C65}" type="presOf" srcId="{F870A932-368F-4B08-B973-1F046943E9B5}" destId="{9079FDF6-C930-4E51-ACD6-7365FD86F5C2}" srcOrd="0" destOrd="0" presId="urn:microsoft.com/office/officeart/2005/8/layout/default"/>
    <dgm:cxn modelId="{F08BB430-9947-4768-A684-31FA4E579FD5}" type="presOf" srcId="{B2A2310F-2D3F-4516-BDE9-0395BB3F8507}" destId="{BA637E94-6EA6-42D1-9224-46215B1E2F91}" srcOrd="0" destOrd="0" presId="urn:microsoft.com/office/officeart/2005/8/layout/default"/>
    <dgm:cxn modelId="{14125831-EBE6-4FED-A5A4-83FF881CD5A6}" type="presOf" srcId="{78355B1E-1A61-4049-940D-83DAABD1C243}" destId="{A2F09086-1C3D-4E17-ACF6-2D9A5C240353}" srcOrd="0" destOrd="0" presId="urn:microsoft.com/office/officeart/2005/8/layout/default"/>
    <dgm:cxn modelId="{F3BF1346-13A4-4C98-97C7-CAEF8F0AFB6B}" srcId="{B2A2310F-2D3F-4516-BDE9-0395BB3F8507}" destId="{67C44EAF-B0E4-4B1F-B789-3924B43D995D}" srcOrd="1" destOrd="0" parTransId="{D25042C5-F34D-42B1-AC88-F3EF5ACB3118}" sibTransId="{00B20B2C-3A50-4937-9758-318503CBEC65}"/>
    <dgm:cxn modelId="{F5A94847-6F2B-4DC5-A955-1EA036761081}" srcId="{B2A2310F-2D3F-4516-BDE9-0395BB3F8507}" destId="{2A847E47-525F-4611-AB4D-5AE289C18862}" srcOrd="2" destOrd="0" parTransId="{F03AA153-4E79-4D4F-B43B-33CC7BB4385E}" sibTransId="{8CC76D09-1672-4F22-9B8D-8F4BCA8D7356}"/>
    <dgm:cxn modelId="{C0AAB76A-34C2-4210-AE96-85A1A449FDF8}" type="presOf" srcId="{67C44EAF-B0E4-4B1F-B789-3924B43D995D}" destId="{3BDE3E5D-9F90-4046-B56E-457C944C1538}" srcOrd="0" destOrd="0" presId="urn:microsoft.com/office/officeart/2005/8/layout/default"/>
    <dgm:cxn modelId="{B01F036F-A7C5-47FC-A742-251DFBF3793A}" type="presOf" srcId="{EC437961-16C9-489C-B20F-D66DD1E7AADF}" destId="{DB7871A2-CCE8-4A7E-B66E-8BE6976992C6}" srcOrd="0" destOrd="0" presId="urn:microsoft.com/office/officeart/2005/8/layout/default"/>
    <dgm:cxn modelId="{08FDA37E-221E-43B0-8114-5229560678DF}" srcId="{B2A2310F-2D3F-4516-BDE9-0395BB3F8507}" destId="{F870A932-368F-4B08-B973-1F046943E9B5}" srcOrd="3" destOrd="0" parTransId="{10446783-CDD7-4BC4-B2A5-9B76695E37D7}" sibTransId="{F8B1CD90-6219-4AF6-8CED-ED5D8F78A814}"/>
    <dgm:cxn modelId="{CA7BFF94-775E-4DD7-A040-6B30F28E2B81}" srcId="{B2A2310F-2D3F-4516-BDE9-0395BB3F8507}" destId="{78355B1E-1A61-4049-940D-83DAABD1C243}" srcOrd="4" destOrd="0" parTransId="{026587BE-C198-47A4-80F3-88D7FEA844FC}" sibTransId="{1D094A35-DBE5-428A-90C3-1D8221A7184D}"/>
    <dgm:cxn modelId="{C5235DB3-C7F7-4C09-9C75-A889FC47542A}" srcId="{B2A2310F-2D3F-4516-BDE9-0395BB3F8507}" destId="{EC437961-16C9-489C-B20F-D66DD1E7AADF}" srcOrd="0" destOrd="0" parTransId="{322AFFC6-4C74-420B-A8AE-F5A4510D7502}" sibTransId="{269350E1-FD40-48FE-834B-59434322394C}"/>
    <dgm:cxn modelId="{6EAAF506-07D8-4117-9597-EA1418C3BCAF}" type="presParOf" srcId="{BA637E94-6EA6-42D1-9224-46215B1E2F91}" destId="{DB7871A2-CCE8-4A7E-B66E-8BE6976992C6}" srcOrd="0" destOrd="0" presId="urn:microsoft.com/office/officeart/2005/8/layout/default"/>
    <dgm:cxn modelId="{5A3FCE40-F9B2-4405-B2E2-7E5ED12DE9B1}" type="presParOf" srcId="{BA637E94-6EA6-42D1-9224-46215B1E2F91}" destId="{37265A1F-C604-4E38-8CEE-59F9ED0C2D8F}" srcOrd="1" destOrd="0" presId="urn:microsoft.com/office/officeart/2005/8/layout/default"/>
    <dgm:cxn modelId="{DFEFC617-0660-4195-9D9F-71345D4AC915}" type="presParOf" srcId="{BA637E94-6EA6-42D1-9224-46215B1E2F91}" destId="{3BDE3E5D-9F90-4046-B56E-457C944C1538}" srcOrd="2" destOrd="0" presId="urn:microsoft.com/office/officeart/2005/8/layout/default"/>
    <dgm:cxn modelId="{3C9A067F-F22F-4DC5-BBE6-D9E9E9C9CFBB}" type="presParOf" srcId="{BA637E94-6EA6-42D1-9224-46215B1E2F91}" destId="{EB7CF27E-E452-43C1-9D6E-0A180185D729}" srcOrd="3" destOrd="0" presId="urn:microsoft.com/office/officeart/2005/8/layout/default"/>
    <dgm:cxn modelId="{433B09D9-2A8D-43F1-A956-E87FB9F59188}" type="presParOf" srcId="{BA637E94-6EA6-42D1-9224-46215B1E2F91}" destId="{6BB77906-8AEB-4509-BA18-A5327639301C}" srcOrd="4" destOrd="0" presId="urn:microsoft.com/office/officeart/2005/8/layout/default"/>
    <dgm:cxn modelId="{B021E9D1-A82B-43A6-AA1B-0BD2F45AE878}" type="presParOf" srcId="{BA637E94-6EA6-42D1-9224-46215B1E2F91}" destId="{A2E1BE14-69B3-41FE-9BF6-7E9BF47D1A83}" srcOrd="5" destOrd="0" presId="urn:microsoft.com/office/officeart/2005/8/layout/default"/>
    <dgm:cxn modelId="{8996C0B0-CC44-4223-8E89-76CE70461FCD}" type="presParOf" srcId="{BA637E94-6EA6-42D1-9224-46215B1E2F91}" destId="{9079FDF6-C930-4E51-ACD6-7365FD86F5C2}" srcOrd="6" destOrd="0" presId="urn:microsoft.com/office/officeart/2005/8/layout/default"/>
    <dgm:cxn modelId="{716C3572-A877-496E-8937-CC219975EE1C}" type="presParOf" srcId="{BA637E94-6EA6-42D1-9224-46215B1E2F91}" destId="{FA807928-03A0-4180-AD9F-14F3665F1305}" srcOrd="7" destOrd="0" presId="urn:microsoft.com/office/officeart/2005/8/layout/default"/>
    <dgm:cxn modelId="{57D1E6D2-CD59-4752-B336-9CE5B9E283E8}" type="presParOf" srcId="{BA637E94-6EA6-42D1-9224-46215B1E2F91}" destId="{A2F09086-1C3D-4E17-ACF6-2D9A5C2403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964587-7A46-4921-AD76-6C3AB6A9752F}"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F478976A-8B12-4D19-B857-DA8AE574D3D1}">
      <dgm:prSet phldrT="[Text]"/>
      <dgm:spPr>
        <a:solidFill>
          <a:srgbClr val="D86018"/>
        </a:solidFill>
      </dgm:spPr>
      <dgm:t>
        <a:bodyPr/>
        <a:lstStyle/>
        <a:p>
          <a:pPr>
            <a:buClrTx/>
            <a:buSzTx/>
            <a:buFontTx/>
            <a:buNone/>
          </a:pPr>
          <a:r>
            <a:rPr lang="en-US">
              <a:ea typeface="Gill Sans" charset="0"/>
              <a:cs typeface="Gill Sans" charset="0"/>
            </a:rPr>
            <a:t>Criminal Cases</a:t>
          </a:r>
          <a:endParaRPr lang="en-US" dirty="0"/>
        </a:p>
      </dgm:t>
    </dgm:pt>
    <dgm:pt modelId="{424332D2-B720-448F-BF6A-4DE01938684C}" type="parTrans" cxnId="{823A479D-AD84-4ECE-8997-7238E85EA451}">
      <dgm:prSet/>
      <dgm:spPr/>
      <dgm:t>
        <a:bodyPr/>
        <a:lstStyle/>
        <a:p>
          <a:endParaRPr lang="en-US"/>
        </a:p>
      </dgm:t>
    </dgm:pt>
    <dgm:pt modelId="{95A253B6-C30E-4B3A-B84A-2FCB3E56AEC9}" type="sibTrans" cxnId="{823A479D-AD84-4ECE-8997-7238E85EA451}">
      <dgm:prSet/>
      <dgm:spPr/>
      <dgm:t>
        <a:bodyPr/>
        <a:lstStyle/>
        <a:p>
          <a:endParaRPr lang="en-US"/>
        </a:p>
      </dgm:t>
    </dgm:pt>
    <dgm:pt modelId="{F6B2E54F-510A-46F3-9EDE-0FAC64EF38A2}">
      <dgm:prSet/>
      <dgm:spPr/>
      <dgm:t>
        <a:bodyPr/>
        <a:lstStyle/>
        <a:p>
          <a:r>
            <a:rPr lang="en-US">
              <a:ea typeface="Gill Sans" charset="0"/>
              <a:cs typeface="Gill Sans" charset="0"/>
            </a:rPr>
            <a:t>Embezzlement</a:t>
          </a:r>
          <a:endParaRPr lang="en-US" dirty="0">
            <a:ea typeface="Gill Sans" charset="0"/>
            <a:cs typeface="Gill Sans" charset="0"/>
          </a:endParaRPr>
        </a:p>
      </dgm:t>
    </dgm:pt>
    <dgm:pt modelId="{C7AB6F94-B657-4F6D-86D5-79B9F91CEF99}" type="parTrans" cxnId="{89F73943-FFFD-46EB-93B3-6C343E362ED5}">
      <dgm:prSet/>
      <dgm:spPr/>
      <dgm:t>
        <a:bodyPr/>
        <a:lstStyle/>
        <a:p>
          <a:endParaRPr lang="en-US"/>
        </a:p>
      </dgm:t>
    </dgm:pt>
    <dgm:pt modelId="{7AAC406F-D0B3-480B-AC07-8374DC359EEB}" type="sibTrans" cxnId="{89F73943-FFFD-46EB-93B3-6C343E362ED5}">
      <dgm:prSet/>
      <dgm:spPr/>
      <dgm:t>
        <a:bodyPr/>
        <a:lstStyle/>
        <a:p>
          <a:endParaRPr lang="en-US"/>
        </a:p>
      </dgm:t>
    </dgm:pt>
    <dgm:pt modelId="{25F8FD16-8441-484A-9A51-DC2790BE8E38}">
      <dgm:prSet/>
      <dgm:spPr/>
      <dgm:t>
        <a:bodyPr/>
        <a:lstStyle/>
        <a:p>
          <a:r>
            <a:rPr lang="en-US">
              <a:ea typeface="Gill Sans" charset="0"/>
              <a:cs typeface="Gill Sans" charset="0"/>
            </a:rPr>
            <a:t>Personal Injury Claims</a:t>
          </a:r>
          <a:endParaRPr lang="en-US"/>
        </a:p>
      </dgm:t>
    </dgm:pt>
    <dgm:pt modelId="{DDE79156-90C6-47B3-BA62-453E710E7956}" type="parTrans" cxnId="{2DAA996C-D6AD-4E60-992A-C61F373AE55E}">
      <dgm:prSet/>
      <dgm:spPr/>
      <dgm:t>
        <a:bodyPr/>
        <a:lstStyle/>
        <a:p>
          <a:endParaRPr lang="en-US"/>
        </a:p>
      </dgm:t>
    </dgm:pt>
    <dgm:pt modelId="{D8A2B6D0-EA25-4FFB-B11E-9B3CF800E671}" type="sibTrans" cxnId="{2DAA996C-D6AD-4E60-992A-C61F373AE55E}">
      <dgm:prSet/>
      <dgm:spPr/>
      <dgm:t>
        <a:bodyPr/>
        <a:lstStyle/>
        <a:p>
          <a:endParaRPr lang="en-US"/>
        </a:p>
      </dgm:t>
    </dgm:pt>
    <dgm:pt modelId="{93B11E3B-7521-416E-B7BA-E89FAFB0C0BD}">
      <dgm:prSet/>
      <dgm:spPr/>
      <dgm:t>
        <a:bodyPr/>
        <a:lstStyle/>
        <a:p>
          <a:r>
            <a:rPr lang="en-US">
              <a:ea typeface="Gill Sans" charset="0"/>
              <a:cs typeface="Gill Sans" charset="0"/>
            </a:rPr>
            <a:t>Bad Checks</a:t>
          </a:r>
          <a:endParaRPr lang="en-US" dirty="0">
            <a:ea typeface="Gill Sans" charset="0"/>
            <a:cs typeface="Gill Sans" charset="0"/>
          </a:endParaRPr>
        </a:p>
      </dgm:t>
    </dgm:pt>
    <dgm:pt modelId="{D3D3EB5C-785A-40DB-A1BB-FDEF008E00F4}" type="parTrans" cxnId="{0D164BF8-4AAC-4A01-9BB0-76A9A93D8B68}">
      <dgm:prSet/>
      <dgm:spPr/>
      <dgm:t>
        <a:bodyPr/>
        <a:lstStyle/>
        <a:p>
          <a:endParaRPr lang="en-US"/>
        </a:p>
      </dgm:t>
    </dgm:pt>
    <dgm:pt modelId="{FABBEC01-3DB9-423C-A746-C6AC1E4BFC78}" type="sibTrans" cxnId="{0D164BF8-4AAC-4A01-9BB0-76A9A93D8B68}">
      <dgm:prSet/>
      <dgm:spPr/>
      <dgm:t>
        <a:bodyPr/>
        <a:lstStyle/>
        <a:p>
          <a:endParaRPr lang="en-US"/>
        </a:p>
      </dgm:t>
    </dgm:pt>
    <dgm:pt modelId="{87E46B80-100E-439E-AC75-7868F7814047}">
      <dgm:prSet/>
      <dgm:spPr/>
      <dgm:t>
        <a:bodyPr/>
        <a:lstStyle/>
        <a:p>
          <a:r>
            <a:rPr lang="en-US" dirty="0">
              <a:ea typeface="Gill Sans" charset="0"/>
              <a:cs typeface="Gill Sans" charset="0"/>
            </a:rPr>
            <a:t>Larceny </a:t>
          </a:r>
        </a:p>
      </dgm:t>
    </dgm:pt>
    <dgm:pt modelId="{CC1C0342-F112-4D45-B9EB-F5E4622AB30A}" type="parTrans" cxnId="{91E0F234-E93A-4512-A141-C9F6666402EB}">
      <dgm:prSet/>
      <dgm:spPr/>
      <dgm:t>
        <a:bodyPr/>
        <a:lstStyle/>
        <a:p>
          <a:endParaRPr lang="en-US"/>
        </a:p>
      </dgm:t>
    </dgm:pt>
    <dgm:pt modelId="{3E7697C3-FCD4-4B70-8ECB-9F1448A3EFD2}" type="sibTrans" cxnId="{91E0F234-E93A-4512-A141-C9F6666402EB}">
      <dgm:prSet/>
      <dgm:spPr/>
      <dgm:t>
        <a:bodyPr/>
        <a:lstStyle/>
        <a:p>
          <a:endParaRPr lang="en-US"/>
        </a:p>
      </dgm:t>
    </dgm:pt>
    <dgm:pt modelId="{0C8C17C0-B046-439B-A12F-E48A48639284}">
      <dgm:prSet/>
      <dgm:spPr/>
      <dgm:t>
        <a:bodyPr/>
        <a:lstStyle/>
        <a:p>
          <a:r>
            <a:rPr lang="en-US">
              <a:ea typeface="Gill Sans" charset="0"/>
              <a:cs typeface="Gill Sans" charset="0"/>
            </a:rPr>
            <a:t>Forgery</a:t>
          </a:r>
          <a:endParaRPr lang="en-US" dirty="0">
            <a:ea typeface="Gill Sans" charset="0"/>
            <a:cs typeface="Gill Sans" charset="0"/>
          </a:endParaRPr>
        </a:p>
      </dgm:t>
    </dgm:pt>
    <dgm:pt modelId="{117F91F0-45D7-49AE-9529-9661F0E201A2}" type="parTrans" cxnId="{6DB946C6-FD18-4BC5-827C-0741BB3D3833}">
      <dgm:prSet/>
      <dgm:spPr/>
      <dgm:t>
        <a:bodyPr/>
        <a:lstStyle/>
        <a:p>
          <a:endParaRPr lang="en-US"/>
        </a:p>
      </dgm:t>
    </dgm:pt>
    <dgm:pt modelId="{25C1CCFA-75AA-4CFC-80DF-7EF446D5A743}" type="sibTrans" cxnId="{6DB946C6-FD18-4BC5-827C-0741BB3D3833}">
      <dgm:prSet/>
      <dgm:spPr/>
      <dgm:t>
        <a:bodyPr/>
        <a:lstStyle/>
        <a:p>
          <a:endParaRPr lang="en-US"/>
        </a:p>
      </dgm:t>
    </dgm:pt>
    <dgm:pt modelId="{5CC1F678-CA64-450E-8FCC-8E4E84F0A4B2}" type="pres">
      <dgm:prSet presAssocID="{B9964587-7A46-4921-AD76-6C3AB6A9752F}" presName="diagram" presStyleCnt="0">
        <dgm:presLayoutVars>
          <dgm:dir/>
          <dgm:resizeHandles val="exact"/>
        </dgm:presLayoutVars>
      </dgm:prSet>
      <dgm:spPr/>
    </dgm:pt>
    <dgm:pt modelId="{92EFAD83-011D-4160-9565-DC126001EEFE}" type="pres">
      <dgm:prSet presAssocID="{F478976A-8B12-4D19-B857-DA8AE574D3D1}" presName="node" presStyleLbl="node1" presStyleIdx="0" presStyleCnt="6">
        <dgm:presLayoutVars>
          <dgm:bulletEnabled val="1"/>
        </dgm:presLayoutVars>
      </dgm:prSet>
      <dgm:spPr/>
    </dgm:pt>
    <dgm:pt modelId="{046C9AC6-8876-40E6-956B-A7BC2DC69BD4}" type="pres">
      <dgm:prSet presAssocID="{95A253B6-C30E-4B3A-B84A-2FCB3E56AEC9}" presName="sibTrans" presStyleCnt="0"/>
      <dgm:spPr/>
    </dgm:pt>
    <dgm:pt modelId="{05A77D2B-5E2E-4715-9497-B8BAAF7B7FFC}" type="pres">
      <dgm:prSet presAssocID="{F6B2E54F-510A-46F3-9EDE-0FAC64EF38A2}" presName="node" presStyleLbl="node1" presStyleIdx="1" presStyleCnt="6">
        <dgm:presLayoutVars>
          <dgm:bulletEnabled val="1"/>
        </dgm:presLayoutVars>
      </dgm:prSet>
      <dgm:spPr/>
    </dgm:pt>
    <dgm:pt modelId="{2EC46838-F300-411B-ADFA-CD711B2392BB}" type="pres">
      <dgm:prSet presAssocID="{7AAC406F-D0B3-480B-AC07-8374DC359EEB}" presName="sibTrans" presStyleCnt="0"/>
      <dgm:spPr/>
    </dgm:pt>
    <dgm:pt modelId="{92091119-03A7-44D1-9D10-1BF6EC2F1834}" type="pres">
      <dgm:prSet presAssocID="{93B11E3B-7521-416E-B7BA-E89FAFB0C0BD}" presName="node" presStyleLbl="node1" presStyleIdx="2" presStyleCnt="6">
        <dgm:presLayoutVars>
          <dgm:bulletEnabled val="1"/>
        </dgm:presLayoutVars>
      </dgm:prSet>
      <dgm:spPr/>
    </dgm:pt>
    <dgm:pt modelId="{D218F772-7106-41A0-BFB5-9CAB8FB0AA27}" type="pres">
      <dgm:prSet presAssocID="{FABBEC01-3DB9-423C-A746-C6AC1E4BFC78}" presName="sibTrans" presStyleCnt="0"/>
      <dgm:spPr/>
    </dgm:pt>
    <dgm:pt modelId="{6AA39B42-C18F-4D69-B8D9-1901128E9F4E}" type="pres">
      <dgm:prSet presAssocID="{87E46B80-100E-439E-AC75-7868F7814047}" presName="node" presStyleLbl="node1" presStyleIdx="3" presStyleCnt="6">
        <dgm:presLayoutVars>
          <dgm:bulletEnabled val="1"/>
        </dgm:presLayoutVars>
      </dgm:prSet>
      <dgm:spPr/>
    </dgm:pt>
    <dgm:pt modelId="{1D4A682F-3714-421B-AB6F-A5BF61775943}" type="pres">
      <dgm:prSet presAssocID="{3E7697C3-FCD4-4B70-8ECB-9F1448A3EFD2}" presName="sibTrans" presStyleCnt="0"/>
      <dgm:spPr/>
    </dgm:pt>
    <dgm:pt modelId="{7537E5B1-5E09-4EE5-AA64-ED4F19372423}" type="pres">
      <dgm:prSet presAssocID="{0C8C17C0-B046-439B-A12F-E48A48639284}" presName="node" presStyleLbl="node1" presStyleIdx="4" presStyleCnt="6">
        <dgm:presLayoutVars>
          <dgm:bulletEnabled val="1"/>
        </dgm:presLayoutVars>
      </dgm:prSet>
      <dgm:spPr/>
    </dgm:pt>
    <dgm:pt modelId="{06533465-B93D-4F1B-BCF0-DB3DA4147BF5}" type="pres">
      <dgm:prSet presAssocID="{25C1CCFA-75AA-4CFC-80DF-7EF446D5A743}" presName="sibTrans" presStyleCnt="0"/>
      <dgm:spPr/>
    </dgm:pt>
    <dgm:pt modelId="{6505EDFB-9D02-4FCA-BEB1-49AD8330D6F3}" type="pres">
      <dgm:prSet presAssocID="{25F8FD16-8441-484A-9A51-DC2790BE8E38}" presName="node" presStyleLbl="node1" presStyleIdx="5" presStyleCnt="6">
        <dgm:presLayoutVars>
          <dgm:bulletEnabled val="1"/>
        </dgm:presLayoutVars>
      </dgm:prSet>
      <dgm:spPr/>
    </dgm:pt>
  </dgm:ptLst>
  <dgm:cxnLst>
    <dgm:cxn modelId="{8A1B7B06-2C47-4368-B32D-CB81045D2304}" type="presOf" srcId="{93B11E3B-7521-416E-B7BA-E89FAFB0C0BD}" destId="{92091119-03A7-44D1-9D10-1BF6EC2F1834}" srcOrd="0" destOrd="0" presId="urn:microsoft.com/office/officeart/2005/8/layout/default"/>
    <dgm:cxn modelId="{0DEA1108-63FC-421E-A598-CC3B76FB3755}" type="presOf" srcId="{87E46B80-100E-439E-AC75-7868F7814047}" destId="{6AA39B42-C18F-4D69-B8D9-1901128E9F4E}" srcOrd="0" destOrd="0" presId="urn:microsoft.com/office/officeart/2005/8/layout/default"/>
    <dgm:cxn modelId="{14057818-6EEB-46F5-AF2B-DC2AC188B262}" type="presOf" srcId="{F6B2E54F-510A-46F3-9EDE-0FAC64EF38A2}" destId="{05A77D2B-5E2E-4715-9497-B8BAAF7B7FFC}" srcOrd="0" destOrd="0" presId="urn:microsoft.com/office/officeart/2005/8/layout/default"/>
    <dgm:cxn modelId="{A15E7B18-82F0-4134-A3E7-1B57211C510B}" type="presOf" srcId="{0C8C17C0-B046-439B-A12F-E48A48639284}" destId="{7537E5B1-5E09-4EE5-AA64-ED4F19372423}" srcOrd="0" destOrd="0" presId="urn:microsoft.com/office/officeart/2005/8/layout/default"/>
    <dgm:cxn modelId="{91E0F234-E93A-4512-A141-C9F6666402EB}" srcId="{B9964587-7A46-4921-AD76-6C3AB6A9752F}" destId="{87E46B80-100E-439E-AC75-7868F7814047}" srcOrd="3" destOrd="0" parTransId="{CC1C0342-F112-4D45-B9EB-F5E4622AB30A}" sibTransId="{3E7697C3-FCD4-4B70-8ECB-9F1448A3EFD2}"/>
    <dgm:cxn modelId="{3BC2AE3D-12A0-4564-B57F-5B8712826531}" type="presOf" srcId="{F478976A-8B12-4D19-B857-DA8AE574D3D1}" destId="{92EFAD83-011D-4160-9565-DC126001EEFE}" srcOrd="0" destOrd="0" presId="urn:microsoft.com/office/officeart/2005/8/layout/default"/>
    <dgm:cxn modelId="{89F73943-FFFD-46EB-93B3-6C343E362ED5}" srcId="{B9964587-7A46-4921-AD76-6C3AB6A9752F}" destId="{F6B2E54F-510A-46F3-9EDE-0FAC64EF38A2}" srcOrd="1" destOrd="0" parTransId="{C7AB6F94-B657-4F6D-86D5-79B9F91CEF99}" sibTransId="{7AAC406F-D0B3-480B-AC07-8374DC359EEB}"/>
    <dgm:cxn modelId="{464D8F47-AF89-4082-A5DA-2C2125D26A87}" type="presOf" srcId="{B9964587-7A46-4921-AD76-6C3AB6A9752F}" destId="{5CC1F678-CA64-450E-8FCC-8E4E84F0A4B2}" srcOrd="0" destOrd="0" presId="urn:microsoft.com/office/officeart/2005/8/layout/default"/>
    <dgm:cxn modelId="{2DAA996C-D6AD-4E60-992A-C61F373AE55E}" srcId="{B9964587-7A46-4921-AD76-6C3AB6A9752F}" destId="{25F8FD16-8441-484A-9A51-DC2790BE8E38}" srcOrd="5" destOrd="0" parTransId="{DDE79156-90C6-47B3-BA62-453E710E7956}" sibTransId="{D8A2B6D0-EA25-4FFB-B11E-9B3CF800E671}"/>
    <dgm:cxn modelId="{0A382472-0A79-4FA8-AFC8-A0A6978BCC02}" type="presOf" srcId="{25F8FD16-8441-484A-9A51-DC2790BE8E38}" destId="{6505EDFB-9D02-4FCA-BEB1-49AD8330D6F3}" srcOrd="0" destOrd="0" presId="urn:microsoft.com/office/officeart/2005/8/layout/default"/>
    <dgm:cxn modelId="{823A479D-AD84-4ECE-8997-7238E85EA451}" srcId="{B9964587-7A46-4921-AD76-6C3AB6A9752F}" destId="{F478976A-8B12-4D19-B857-DA8AE574D3D1}" srcOrd="0" destOrd="0" parTransId="{424332D2-B720-448F-BF6A-4DE01938684C}" sibTransId="{95A253B6-C30E-4B3A-B84A-2FCB3E56AEC9}"/>
    <dgm:cxn modelId="{6DB946C6-FD18-4BC5-827C-0741BB3D3833}" srcId="{B9964587-7A46-4921-AD76-6C3AB6A9752F}" destId="{0C8C17C0-B046-439B-A12F-E48A48639284}" srcOrd="4" destOrd="0" parTransId="{117F91F0-45D7-49AE-9529-9661F0E201A2}" sibTransId="{25C1CCFA-75AA-4CFC-80DF-7EF446D5A743}"/>
    <dgm:cxn modelId="{0D164BF8-4AAC-4A01-9BB0-76A9A93D8B68}" srcId="{B9964587-7A46-4921-AD76-6C3AB6A9752F}" destId="{93B11E3B-7521-416E-B7BA-E89FAFB0C0BD}" srcOrd="2" destOrd="0" parTransId="{D3D3EB5C-785A-40DB-A1BB-FDEF008E00F4}" sibTransId="{FABBEC01-3DB9-423C-A746-C6AC1E4BFC78}"/>
    <dgm:cxn modelId="{DD1E147A-1E19-4FEC-960A-F34E2E3AC94F}" type="presParOf" srcId="{5CC1F678-CA64-450E-8FCC-8E4E84F0A4B2}" destId="{92EFAD83-011D-4160-9565-DC126001EEFE}" srcOrd="0" destOrd="0" presId="urn:microsoft.com/office/officeart/2005/8/layout/default"/>
    <dgm:cxn modelId="{D50745B8-143A-4A96-B255-8B056FB6EDFE}" type="presParOf" srcId="{5CC1F678-CA64-450E-8FCC-8E4E84F0A4B2}" destId="{046C9AC6-8876-40E6-956B-A7BC2DC69BD4}" srcOrd="1" destOrd="0" presId="urn:microsoft.com/office/officeart/2005/8/layout/default"/>
    <dgm:cxn modelId="{9E3AD1D5-6512-4A1E-B47C-A33F9EC9512B}" type="presParOf" srcId="{5CC1F678-CA64-450E-8FCC-8E4E84F0A4B2}" destId="{05A77D2B-5E2E-4715-9497-B8BAAF7B7FFC}" srcOrd="2" destOrd="0" presId="urn:microsoft.com/office/officeart/2005/8/layout/default"/>
    <dgm:cxn modelId="{BCE6516E-FE46-43DB-BAC5-3D02C13D0C17}" type="presParOf" srcId="{5CC1F678-CA64-450E-8FCC-8E4E84F0A4B2}" destId="{2EC46838-F300-411B-ADFA-CD711B2392BB}" srcOrd="3" destOrd="0" presId="urn:microsoft.com/office/officeart/2005/8/layout/default"/>
    <dgm:cxn modelId="{24955E1E-08F5-4BA1-A7F4-7D46DAC51C55}" type="presParOf" srcId="{5CC1F678-CA64-450E-8FCC-8E4E84F0A4B2}" destId="{92091119-03A7-44D1-9D10-1BF6EC2F1834}" srcOrd="4" destOrd="0" presId="urn:microsoft.com/office/officeart/2005/8/layout/default"/>
    <dgm:cxn modelId="{AC2DDEBF-2C18-46E4-9DF9-49A7158288B9}" type="presParOf" srcId="{5CC1F678-CA64-450E-8FCC-8E4E84F0A4B2}" destId="{D218F772-7106-41A0-BFB5-9CAB8FB0AA27}" srcOrd="5" destOrd="0" presId="urn:microsoft.com/office/officeart/2005/8/layout/default"/>
    <dgm:cxn modelId="{314FAF6F-2AFC-463F-A51C-6480FF84ECF9}" type="presParOf" srcId="{5CC1F678-CA64-450E-8FCC-8E4E84F0A4B2}" destId="{6AA39B42-C18F-4D69-B8D9-1901128E9F4E}" srcOrd="6" destOrd="0" presId="urn:microsoft.com/office/officeart/2005/8/layout/default"/>
    <dgm:cxn modelId="{1A1C2941-1E8D-4D7B-B5F2-6B4727E0F0E3}" type="presParOf" srcId="{5CC1F678-CA64-450E-8FCC-8E4E84F0A4B2}" destId="{1D4A682F-3714-421B-AB6F-A5BF61775943}" srcOrd="7" destOrd="0" presId="urn:microsoft.com/office/officeart/2005/8/layout/default"/>
    <dgm:cxn modelId="{5F591BBD-86AE-413E-B3F5-5D2BDE8F1BD8}" type="presParOf" srcId="{5CC1F678-CA64-450E-8FCC-8E4E84F0A4B2}" destId="{7537E5B1-5E09-4EE5-AA64-ED4F19372423}" srcOrd="8" destOrd="0" presId="urn:microsoft.com/office/officeart/2005/8/layout/default"/>
    <dgm:cxn modelId="{D8860D40-B3E5-4DC2-BC5E-425A1F7C3E57}" type="presParOf" srcId="{5CC1F678-CA64-450E-8FCC-8E4E84F0A4B2}" destId="{06533465-B93D-4F1B-BCF0-DB3DA4147BF5}" srcOrd="9" destOrd="0" presId="urn:microsoft.com/office/officeart/2005/8/layout/default"/>
    <dgm:cxn modelId="{44A3297F-947B-4E67-8904-9D7144227C86}" type="presParOf" srcId="{5CC1F678-CA64-450E-8FCC-8E4E84F0A4B2}" destId="{6505EDFB-9D02-4FCA-BEB1-49AD8330D6F3}"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Motivational Interviewing &amp; Stages of Change</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B617E0EE-18CC-4A27-82F1-FD8DCB4F3E56}">
      <dgm:prSet phldrT="[Text]"/>
      <dgm:spPr/>
      <dgm:t>
        <a:bodyPr/>
        <a:lstStyle/>
        <a:p>
          <a:r>
            <a:rPr lang="en-US" b="0" dirty="0"/>
            <a:t>2. Abstinence &amp; Natural Recovery</a:t>
          </a:r>
        </a:p>
      </dgm:t>
    </dgm:pt>
    <dgm:pt modelId="{998618F6-85A0-480B-A218-B769089213FF}" type="parTrans" cxnId="{87668459-5537-4858-A086-7C18BC6DA68B}">
      <dgm:prSet/>
      <dgm:spPr/>
      <dgm:t>
        <a:bodyPr/>
        <a:lstStyle/>
        <a:p>
          <a:endParaRPr lang="en-US"/>
        </a:p>
      </dgm:t>
    </dgm:pt>
    <dgm:pt modelId="{DF7B9DED-12AE-42F7-A2FF-FE81984B9EC4}" type="sibTrans" cxnId="{87668459-5537-4858-A086-7C18BC6DA68B}">
      <dgm:prSet/>
      <dgm:spPr/>
      <dgm:t>
        <a:bodyPr/>
        <a:lstStyle/>
        <a:p>
          <a:endParaRPr lang="en-US"/>
        </a:p>
      </dgm:t>
    </dgm:pt>
    <dgm:pt modelId="{5D5C739A-D60A-4F4F-85D2-7F9A302B1868}">
      <dgm:prSet phldrT="[Text]"/>
      <dgm:spPr/>
      <dgm:t>
        <a:bodyPr/>
        <a:lstStyle/>
        <a:p>
          <a:r>
            <a:rPr lang="en-US" b="0" dirty="0"/>
            <a:t>3. Harm Reduction</a:t>
          </a:r>
        </a:p>
      </dgm:t>
    </dgm:pt>
    <dgm:pt modelId="{9C8E11B9-7AA5-4752-8BB1-44C83FF0CB1D}" type="parTrans" cxnId="{43CF3EAF-AF77-4199-99BD-1B2200C9D59C}">
      <dgm:prSet/>
      <dgm:spPr/>
      <dgm:t>
        <a:bodyPr/>
        <a:lstStyle/>
        <a:p>
          <a:endParaRPr lang="en-US"/>
        </a:p>
      </dgm:t>
    </dgm:pt>
    <dgm:pt modelId="{C2A529E3-A915-419D-A487-87F96843B481}" type="sibTrans" cxnId="{43CF3EAF-AF77-4199-99BD-1B2200C9D59C}">
      <dgm:prSet/>
      <dgm:spPr/>
      <dgm:t>
        <a:bodyPr/>
        <a:lstStyle/>
        <a:p>
          <a:endParaRPr lang="en-US"/>
        </a:p>
      </dgm:t>
    </dgm:pt>
    <dgm:pt modelId="{8C73EDF3-31C0-4349-AC74-8DB96C1FB699}">
      <dgm:prSet phldrT="[Text]"/>
      <dgm:spPr/>
      <dgm:t>
        <a:bodyPr/>
        <a:lstStyle/>
        <a:p>
          <a:r>
            <a:rPr lang="en-US" b="0" dirty="0"/>
            <a:t>4.Financial Issues in Gambling</a:t>
          </a:r>
        </a:p>
      </dgm:t>
    </dgm:pt>
    <dgm:pt modelId="{B170F027-3799-49D8-8D51-D9E10F49058E}" type="parTrans" cxnId="{7DDD0BAD-0F43-4B9C-8B19-9753B013099E}">
      <dgm:prSet/>
      <dgm:spPr/>
      <dgm:t>
        <a:bodyPr/>
        <a:lstStyle/>
        <a:p>
          <a:endParaRPr lang="en-US"/>
        </a:p>
      </dgm:t>
    </dgm:pt>
    <dgm:pt modelId="{85FAF70E-F4EF-4E24-B87C-088D0D0F095A}" type="sibTrans" cxnId="{7DDD0BAD-0F43-4B9C-8B19-9753B013099E}">
      <dgm:prSet/>
      <dgm:spPr/>
      <dgm:t>
        <a:bodyPr/>
        <a:lstStyle/>
        <a:p>
          <a:endParaRPr lang="en-US"/>
        </a:p>
      </dgm:t>
    </dgm:pt>
    <dgm:pt modelId="{4347B15A-13FF-4324-8041-F1C18DBC2973}">
      <dgm:prSet phldrT="[Text]"/>
      <dgm:spPr/>
      <dgm:t>
        <a:bodyPr/>
        <a:lstStyle/>
        <a:p>
          <a:r>
            <a:rPr lang="en-US" b="0" dirty="0"/>
            <a:t>5. Legal Issues in Gambling</a:t>
          </a:r>
        </a:p>
      </dgm:t>
    </dgm:pt>
    <dgm:pt modelId="{DA7E97EA-BB71-4113-87C2-491F9C9754F8}" type="parTrans" cxnId="{63048643-5A01-4C24-8A52-A0A26FFCBAED}">
      <dgm:prSet/>
      <dgm:spPr/>
      <dgm:t>
        <a:bodyPr/>
        <a:lstStyle/>
        <a:p>
          <a:endParaRPr lang="en-US"/>
        </a:p>
      </dgm:t>
    </dgm:pt>
    <dgm:pt modelId="{FC2F3FE8-9122-483C-98CB-3C73DB17D01E}" type="sibTrans" cxnId="{63048643-5A01-4C24-8A52-A0A26FFCBAED}">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5">
        <dgm:presLayoutVars>
          <dgm:chMax val="0"/>
          <dgm:bulletEnabled val="1"/>
        </dgm:presLayoutVars>
      </dgm:prSet>
      <dgm:spPr/>
    </dgm:pt>
    <dgm:pt modelId="{FA84FE01-CDCE-40E9-B679-35364233E252}" type="pres">
      <dgm:prSet presAssocID="{1B26918B-9717-43F0-8522-24B19C5A5C6B}" presName="spacer" presStyleCnt="0"/>
      <dgm:spPr/>
    </dgm:pt>
    <dgm:pt modelId="{AA2C8305-07BA-4BD7-ADCA-0F6F26187657}" type="pres">
      <dgm:prSet presAssocID="{B617E0EE-18CC-4A27-82F1-FD8DCB4F3E56}" presName="parentText" presStyleLbl="node1" presStyleIdx="1" presStyleCnt="5">
        <dgm:presLayoutVars>
          <dgm:chMax val="0"/>
          <dgm:bulletEnabled val="1"/>
        </dgm:presLayoutVars>
      </dgm:prSet>
      <dgm:spPr/>
    </dgm:pt>
    <dgm:pt modelId="{AE31CE0B-357C-4BA1-B7F4-C19B68B1EED2}" type="pres">
      <dgm:prSet presAssocID="{DF7B9DED-12AE-42F7-A2FF-FE81984B9EC4}" presName="spacer" presStyleCnt="0"/>
      <dgm:spPr/>
    </dgm:pt>
    <dgm:pt modelId="{41314371-2F7B-40FA-958C-392D7AC923BD}" type="pres">
      <dgm:prSet presAssocID="{5D5C739A-D60A-4F4F-85D2-7F9A302B1868}" presName="parentText" presStyleLbl="node1" presStyleIdx="2" presStyleCnt="5">
        <dgm:presLayoutVars>
          <dgm:chMax val="0"/>
          <dgm:bulletEnabled val="1"/>
        </dgm:presLayoutVars>
      </dgm:prSet>
      <dgm:spPr/>
    </dgm:pt>
    <dgm:pt modelId="{44FEF6AE-FFA6-4090-8CEC-55891FCD224C}" type="pres">
      <dgm:prSet presAssocID="{C2A529E3-A915-419D-A487-87F96843B481}" presName="spacer" presStyleCnt="0"/>
      <dgm:spPr/>
    </dgm:pt>
    <dgm:pt modelId="{1A1E5001-DFC8-4F2A-8F7B-E46D9E180CD4}" type="pres">
      <dgm:prSet presAssocID="{8C73EDF3-31C0-4349-AC74-8DB96C1FB699}" presName="parentText" presStyleLbl="node1" presStyleIdx="3" presStyleCnt="5">
        <dgm:presLayoutVars>
          <dgm:chMax val="0"/>
          <dgm:bulletEnabled val="1"/>
        </dgm:presLayoutVars>
      </dgm:prSet>
      <dgm:spPr/>
    </dgm:pt>
    <dgm:pt modelId="{4B467E4E-FDED-493A-A6E1-94C29DE697CF}" type="pres">
      <dgm:prSet presAssocID="{85FAF70E-F4EF-4E24-B87C-088D0D0F095A}" presName="spacer" presStyleCnt="0"/>
      <dgm:spPr/>
    </dgm:pt>
    <dgm:pt modelId="{DC0B5122-5803-4153-92BE-9BE6FEA7D73B}" type="pres">
      <dgm:prSet presAssocID="{4347B15A-13FF-4324-8041-F1C18DBC2973}" presName="parentText" presStyleLbl="node1" presStyleIdx="4" presStyleCnt="5">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A6108508-4ED5-4D78-B9AA-40360207B519}" type="presOf" srcId="{5D5C739A-D60A-4F4F-85D2-7F9A302B1868}" destId="{41314371-2F7B-40FA-958C-392D7AC923BD}" srcOrd="0" destOrd="0" presId="urn:microsoft.com/office/officeart/2005/8/layout/vList2"/>
    <dgm:cxn modelId="{63048643-5A01-4C24-8A52-A0A26FFCBAED}" srcId="{9B101865-D3E7-426A-875C-C1A2CA7D2829}" destId="{4347B15A-13FF-4324-8041-F1C18DBC2973}" srcOrd="4" destOrd="0" parTransId="{DA7E97EA-BB71-4113-87C2-491F9C9754F8}" sibTransId="{FC2F3FE8-9122-483C-98CB-3C73DB17D01E}"/>
    <dgm:cxn modelId="{99B3D04C-C5C0-4B09-ADE6-9C4A3C1BD4E9}" type="presOf" srcId="{9B101865-D3E7-426A-875C-C1A2CA7D2829}" destId="{E868D6E2-4EE9-4747-8E2D-6C13FB8C4055}" srcOrd="0" destOrd="0" presId="urn:microsoft.com/office/officeart/2005/8/layout/vList2"/>
    <dgm:cxn modelId="{87668459-5537-4858-A086-7C18BC6DA68B}" srcId="{9B101865-D3E7-426A-875C-C1A2CA7D2829}" destId="{B617E0EE-18CC-4A27-82F1-FD8DCB4F3E56}" srcOrd="1" destOrd="0" parTransId="{998618F6-85A0-480B-A218-B769089213FF}" sibTransId="{DF7B9DED-12AE-42F7-A2FF-FE81984B9EC4}"/>
    <dgm:cxn modelId="{8E224E85-E5A6-47EF-9F90-02A3A1822E6E}" type="presOf" srcId="{4347B15A-13FF-4324-8041-F1C18DBC2973}" destId="{DC0B5122-5803-4153-92BE-9BE6FEA7D73B}" srcOrd="0" destOrd="0" presId="urn:microsoft.com/office/officeart/2005/8/layout/vList2"/>
    <dgm:cxn modelId="{ED220499-A0DC-4303-8822-A68139CD8EAB}" type="presOf" srcId="{B617E0EE-18CC-4A27-82F1-FD8DCB4F3E56}" destId="{AA2C8305-07BA-4BD7-ADCA-0F6F26187657}" srcOrd="0" destOrd="0" presId="urn:microsoft.com/office/officeart/2005/8/layout/vList2"/>
    <dgm:cxn modelId="{7DDD0BAD-0F43-4B9C-8B19-9753B013099E}" srcId="{9B101865-D3E7-426A-875C-C1A2CA7D2829}" destId="{8C73EDF3-31C0-4349-AC74-8DB96C1FB699}" srcOrd="3" destOrd="0" parTransId="{B170F027-3799-49D8-8D51-D9E10F49058E}" sibTransId="{85FAF70E-F4EF-4E24-B87C-088D0D0F095A}"/>
    <dgm:cxn modelId="{43CF3EAF-AF77-4199-99BD-1B2200C9D59C}" srcId="{9B101865-D3E7-426A-875C-C1A2CA7D2829}" destId="{5D5C739A-D60A-4F4F-85D2-7F9A302B1868}" srcOrd="2" destOrd="0" parTransId="{9C8E11B9-7AA5-4752-8BB1-44C83FF0CB1D}" sibTransId="{C2A529E3-A915-419D-A487-87F96843B481}"/>
    <dgm:cxn modelId="{D43177E2-1DBA-44C8-BF01-672A26FD8DC7}" type="presOf" srcId="{95619DD7-7690-4F61-B20C-538CB8FCB30D}" destId="{572E3BB7-78D4-449C-A3EF-C0BA87C2FE0E}" srcOrd="0" destOrd="0" presId="urn:microsoft.com/office/officeart/2005/8/layout/vList2"/>
    <dgm:cxn modelId="{6456FAEE-C24E-44EE-BB36-E0EB1DAD0E39}" type="presOf" srcId="{8C73EDF3-31C0-4349-AC74-8DB96C1FB699}" destId="{1A1E5001-DFC8-4F2A-8F7B-E46D9E180CD4}"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28A2E361-95FF-4D72-B775-94890676A2A3}" type="presParOf" srcId="{E868D6E2-4EE9-4747-8E2D-6C13FB8C4055}" destId="{AA2C8305-07BA-4BD7-ADCA-0F6F26187657}" srcOrd="2" destOrd="0" presId="urn:microsoft.com/office/officeart/2005/8/layout/vList2"/>
    <dgm:cxn modelId="{1A4850B6-280F-4155-A353-FCFAB02AF427}" type="presParOf" srcId="{E868D6E2-4EE9-4747-8E2D-6C13FB8C4055}" destId="{AE31CE0B-357C-4BA1-B7F4-C19B68B1EED2}" srcOrd="3" destOrd="0" presId="urn:microsoft.com/office/officeart/2005/8/layout/vList2"/>
    <dgm:cxn modelId="{2CBBAA47-A878-4EFC-AE0C-6201EB53B726}" type="presParOf" srcId="{E868D6E2-4EE9-4747-8E2D-6C13FB8C4055}" destId="{41314371-2F7B-40FA-958C-392D7AC923BD}" srcOrd="4" destOrd="0" presId="urn:microsoft.com/office/officeart/2005/8/layout/vList2"/>
    <dgm:cxn modelId="{A2D7707E-F08C-4C97-B211-8C38D85FFB5E}" type="presParOf" srcId="{E868D6E2-4EE9-4747-8E2D-6C13FB8C4055}" destId="{44FEF6AE-FFA6-4090-8CEC-55891FCD224C}" srcOrd="5" destOrd="0" presId="urn:microsoft.com/office/officeart/2005/8/layout/vList2"/>
    <dgm:cxn modelId="{558C68F2-6F14-4CFA-ACEE-7215BAAE6118}" type="presParOf" srcId="{E868D6E2-4EE9-4747-8E2D-6C13FB8C4055}" destId="{1A1E5001-DFC8-4F2A-8F7B-E46D9E180CD4}" srcOrd="6" destOrd="0" presId="urn:microsoft.com/office/officeart/2005/8/layout/vList2"/>
    <dgm:cxn modelId="{B49207F5-59B0-4C8D-8D16-7D9094D70DDA}" type="presParOf" srcId="{E868D6E2-4EE9-4747-8E2D-6C13FB8C4055}" destId="{4B467E4E-FDED-493A-A6E1-94C29DE697CF}" srcOrd="7" destOrd="0" presId="urn:microsoft.com/office/officeart/2005/8/layout/vList2"/>
    <dgm:cxn modelId="{D32D60C4-8EEA-4C4A-B43A-6E07AA1C280E}" type="presParOf" srcId="{E868D6E2-4EE9-4747-8E2D-6C13FB8C4055}" destId="{DC0B5122-5803-4153-92BE-9BE6FEA7D73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8912"/>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latin typeface="Times New Roman" panose="02020603050405020304" pitchFamily="18" charset="0"/>
              <a:cs typeface="Times New Roman" panose="02020603050405020304" pitchFamily="18" charset="0"/>
            </a:rPr>
            <a:t>1. Motivational Interviewing &amp; Stages of Change</a:t>
          </a:r>
          <a:endParaRPr lang="en-US" sz="2700" b="0" kern="1200" dirty="0"/>
        </a:p>
      </dsp:txBody>
      <dsp:txXfrm>
        <a:off x="31613" y="70525"/>
        <a:ext cx="7630697" cy="584369"/>
      </dsp:txXfrm>
    </dsp:sp>
    <dsp:sp modelId="{A16032EC-34B7-40A4-B4CA-68328AA8D135}">
      <dsp:nvSpPr>
        <dsp:cNvPr id="0" name=""/>
        <dsp:cNvSpPr/>
      </dsp:nvSpPr>
      <dsp:spPr>
        <a:xfrm>
          <a:off x="0" y="764267"/>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2. Abstinence &amp; Natural Recovery</a:t>
          </a:r>
        </a:p>
      </dsp:txBody>
      <dsp:txXfrm>
        <a:off x="31613" y="795880"/>
        <a:ext cx="7630697" cy="584369"/>
      </dsp:txXfrm>
    </dsp:sp>
    <dsp:sp modelId="{6874DF60-70CA-4F45-9DDB-47CEBD293074}">
      <dsp:nvSpPr>
        <dsp:cNvPr id="0" name=""/>
        <dsp:cNvSpPr/>
      </dsp:nvSpPr>
      <dsp:spPr>
        <a:xfrm>
          <a:off x="0" y="1489623"/>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3. Harm Reduction</a:t>
          </a:r>
        </a:p>
      </dsp:txBody>
      <dsp:txXfrm>
        <a:off x="31613" y="1521236"/>
        <a:ext cx="7630697" cy="584369"/>
      </dsp:txXfrm>
    </dsp:sp>
    <dsp:sp modelId="{252E8F1D-8C74-4DA5-B65C-094805D1109B}">
      <dsp:nvSpPr>
        <dsp:cNvPr id="0" name=""/>
        <dsp:cNvSpPr/>
      </dsp:nvSpPr>
      <dsp:spPr>
        <a:xfrm>
          <a:off x="0" y="2214978"/>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4.Financial Issues in Gambling</a:t>
          </a:r>
        </a:p>
      </dsp:txBody>
      <dsp:txXfrm>
        <a:off x="31613" y="2246591"/>
        <a:ext cx="7630697" cy="584369"/>
      </dsp:txXfrm>
    </dsp:sp>
    <dsp:sp modelId="{B03E4CD3-FB35-40BA-BA16-9DB6A94A03F6}">
      <dsp:nvSpPr>
        <dsp:cNvPr id="0" name=""/>
        <dsp:cNvSpPr/>
      </dsp:nvSpPr>
      <dsp:spPr>
        <a:xfrm>
          <a:off x="0" y="2940333"/>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5. Legal Issues in Gambling</a:t>
          </a:r>
        </a:p>
      </dsp:txBody>
      <dsp:txXfrm>
        <a:off x="31613" y="2971946"/>
        <a:ext cx="7630697"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B18EB-B753-46DA-ADA3-2845179F593D}">
      <dsp:nvSpPr>
        <dsp:cNvPr id="0" name=""/>
        <dsp:cNvSpPr/>
      </dsp:nvSpPr>
      <dsp:spPr>
        <a:xfrm>
          <a:off x="965455" y="1383"/>
          <a:ext cx="2236164" cy="13416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ClrTx/>
            <a:buSzTx/>
            <a:buFontTx/>
            <a:buNone/>
          </a:pPr>
          <a:r>
            <a:rPr lang="en-US" sz="2200" kern="1200" dirty="0">
              <a:ea typeface="Trajan Pro Bold" charset="0"/>
              <a:cs typeface="Trajan Pro Bold" charset="0"/>
              <a:sym typeface="Trajan Pro Bold" charset="0"/>
            </a:rPr>
            <a:t>Arguing for change</a:t>
          </a:r>
          <a:endParaRPr lang="en-US" sz="2200" kern="1200" dirty="0"/>
        </a:p>
      </dsp:txBody>
      <dsp:txXfrm>
        <a:off x="965455" y="1383"/>
        <a:ext cx="2236164" cy="1341698"/>
      </dsp:txXfrm>
    </dsp:sp>
    <dsp:sp modelId="{1041428D-F101-4B25-BAF1-159D88969857}">
      <dsp:nvSpPr>
        <dsp:cNvPr id="0" name=""/>
        <dsp:cNvSpPr/>
      </dsp:nvSpPr>
      <dsp:spPr>
        <a:xfrm>
          <a:off x="3425235" y="1383"/>
          <a:ext cx="2236164" cy="1341698"/>
        </a:xfrm>
        <a:prstGeom prst="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a typeface="Trajan Pro Bold" charset="0"/>
              <a:cs typeface="Trajan Pro Bold" charset="0"/>
              <a:sym typeface="Trajan Pro Bold" charset="0"/>
            </a:rPr>
            <a:t>Assuming role of expert</a:t>
          </a:r>
        </a:p>
      </dsp:txBody>
      <dsp:txXfrm>
        <a:off x="3425235" y="1383"/>
        <a:ext cx="2236164" cy="1341698"/>
      </dsp:txXfrm>
    </dsp:sp>
    <dsp:sp modelId="{18D20C77-C039-4617-9238-8BD2E8B32EE6}">
      <dsp:nvSpPr>
        <dsp:cNvPr id="0" name=""/>
        <dsp:cNvSpPr/>
      </dsp:nvSpPr>
      <dsp:spPr>
        <a:xfrm>
          <a:off x="5885016" y="1383"/>
          <a:ext cx="2236164" cy="1341698"/>
        </a:xfrm>
        <a:prstGeom prst="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a typeface="Trajan Pro Bold" charset="0"/>
              <a:cs typeface="Trajan Pro Bold" charset="0"/>
              <a:sym typeface="Trajan Pro Bold" charset="0"/>
            </a:rPr>
            <a:t>Criticizing, shaming or blaming the client</a:t>
          </a:r>
        </a:p>
      </dsp:txBody>
      <dsp:txXfrm>
        <a:off x="5885016" y="1383"/>
        <a:ext cx="2236164" cy="1341698"/>
      </dsp:txXfrm>
    </dsp:sp>
    <dsp:sp modelId="{0BC4DEA0-502A-4FA2-8474-DA7873A6E819}">
      <dsp:nvSpPr>
        <dsp:cNvPr id="0" name=""/>
        <dsp:cNvSpPr/>
      </dsp:nvSpPr>
      <dsp:spPr>
        <a:xfrm>
          <a:off x="965455" y="1566698"/>
          <a:ext cx="2236164" cy="1341698"/>
        </a:xfrm>
        <a:prstGeom prst="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a typeface="Trajan Pro Bold" charset="0"/>
              <a:cs typeface="Trajan Pro Bold" charset="0"/>
              <a:sym typeface="Trajan Pro Bold" charset="0"/>
            </a:rPr>
            <a:t>Labeling:  What client is or has, not what to do</a:t>
          </a:r>
        </a:p>
      </dsp:txBody>
      <dsp:txXfrm>
        <a:off x="965455" y="1566698"/>
        <a:ext cx="2236164" cy="1341698"/>
      </dsp:txXfrm>
    </dsp:sp>
    <dsp:sp modelId="{4C2A49BF-E256-4669-BBF9-0E51A4408C0E}">
      <dsp:nvSpPr>
        <dsp:cNvPr id="0" name=""/>
        <dsp:cNvSpPr/>
      </dsp:nvSpPr>
      <dsp:spPr>
        <a:xfrm>
          <a:off x="3425235" y="1566698"/>
          <a:ext cx="2236164" cy="1341698"/>
        </a:xfrm>
        <a:prstGeom prst="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a typeface="Trajan Pro Bold" charset="0"/>
              <a:cs typeface="Trajan Pro Bold" charset="0"/>
              <a:sym typeface="Trajan Pro Bold" charset="0"/>
            </a:rPr>
            <a:t>Being in a hurry</a:t>
          </a:r>
        </a:p>
      </dsp:txBody>
      <dsp:txXfrm>
        <a:off x="3425235" y="1566698"/>
        <a:ext cx="2236164" cy="1341698"/>
      </dsp:txXfrm>
    </dsp:sp>
    <dsp:sp modelId="{A46881D6-361D-4BFF-B22E-13D8C8A7DA2E}">
      <dsp:nvSpPr>
        <dsp:cNvPr id="0" name=""/>
        <dsp:cNvSpPr/>
      </dsp:nvSpPr>
      <dsp:spPr>
        <a:xfrm>
          <a:off x="5885016" y="1566698"/>
          <a:ext cx="2236164" cy="1341698"/>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a typeface="Trajan Pro Bold" charset="0"/>
              <a:cs typeface="Trajan Pro Bold" charset="0"/>
              <a:sym typeface="Trajan Pro Bold" charset="0"/>
            </a:rPr>
            <a:t>Claiming preeminence</a:t>
          </a:r>
        </a:p>
      </dsp:txBody>
      <dsp:txXfrm>
        <a:off x="5885016" y="1566698"/>
        <a:ext cx="2236164" cy="1341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06D48-D67B-4D7C-9F85-FC40E58B0E1C}">
      <dsp:nvSpPr>
        <dsp:cNvPr id="0" name=""/>
        <dsp:cNvSpPr/>
      </dsp:nvSpPr>
      <dsp:spPr>
        <a:xfrm>
          <a:off x="545763" y="2554"/>
          <a:ext cx="2173114" cy="130386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ea typeface="Trajan Pro Bold" charset="0"/>
              <a:cs typeface="Trajan Pro Bold" charset="0"/>
              <a:sym typeface="Trajan Pro Bold" charset="0"/>
            </a:rPr>
            <a:t>Gathering Documents</a:t>
          </a:r>
          <a:endParaRPr lang="en-US" sz="2600" kern="1200" dirty="0"/>
        </a:p>
      </dsp:txBody>
      <dsp:txXfrm>
        <a:off x="545763" y="2554"/>
        <a:ext cx="2173114" cy="1303868"/>
      </dsp:txXfrm>
    </dsp:sp>
    <dsp:sp modelId="{AA5EFE61-1DAB-4E5F-A41D-56F2758DDBDB}">
      <dsp:nvSpPr>
        <dsp:cNvPr id="0" name=""/>
        <dsp:cNvSpPr/>
      </dsp:nvSpPr>
      <dsp:spPr>
        <a:xfrm>
          <a:off x="2936189" y="2554"/>
          <a:ext cx="2173114" cy="1303868"/>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ea typeface="Trajan Pro Bold" charset="0"/>
              <a:cs typeface="Trajan Pro Bold" charset="0"/>
              <a:sym typeface="Trajan Pro Bold" charset="0"/>
            </a:rPr>
            <a:t>Analyzing Debts And Assets</a:t>
          </a:r>
          <a:endParaRPr lang="en-US" sz="2600" kern="1200" dirty="0">
            <a:ea typeface="ヒラギノ角ゴ ProN W6" charset="0"/>
            <a:cs typeface="ヒラギノ角ゴ ProN W6" charset="0"/>
            <a:sym typeface="Trajan Pro Bold" charset="0"/>
          </a:endParaRPr>
        </a:p>
      </dsp:txBody>
      <dsp:txXfrm>
        <a:off x="2936189" y="2554"/>
        <a:ext cx="2173114" cy="1303868"/>
      </dsp:txXfrm>
    </dsp:sp>
    <dsp:sp modelId="{E53E0A7F-C058-4AC3-B360-0E4552B6432E}">
      <dsp:nvSpPr>
        <dsp:cNvPr id="0" name=""/>
        <dsp:cNvSpPr/>
      </dsp:nvSpPr>
      <dsp:spPr>
        <a:xfrm>
          <a:off x="545763" y="1523734"/>
          <a:ext cx="2173114" cy="1303868"/>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ea typeface="Trajan Pro Bold" charset="0"/>
              <a:cs typeface="Trajan Pro Bold" charset="0"/>
              <a:sym typeface="Trajan Pro Bold" charset="0"/>
            </a:rPr>
            <a:t>Known Debt</a:t>
          </a:r>
          <a:endParaRPr lang="en-US" sz="2600" kern="1200" dirty="0">
            <a:ea typeface="ヒラギノ角ゴ ProN W6" charset="0"/>
            <a:cs typeface="ヒラギノ角ゴ ProN W6" charset="0"/>
            <a:sym typeface="Trajan Pro Bold" charset="0"/>
          </a:endParaRPr>
        </a:p>
      </dsp:txBody>
      <dsp:txXfrm>
        <a:off x="545763" y="1523734"/>
        <a:ext cx="2173114" cy="1303868"/>
      </dsp:txXfrm>
    </dsp:sp>
    <dsp:sp modelId="{9C03F6C0-8144-47AD-BC99-B11572B13EDD}">
      <dsp:nvSpPr>
        <dsp:cNvPr id="0" name=""/>
        <dsp:cNvSpPr/>
      </dsp:nvSpPr>
      <dsp:spPr>
        <a:xfrm>
          <a:off x="2936189" y="1523734"/>
          <a:ext cx="2173114" cy="1303868"/>
        </a:xfrm>
        <a:prstGeom prst="rect">
          <a:avLst/>
        </a:prstGeom>
        <a:solidFill>
          <a:srgbClr val="4A6F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ea typeface="Trajan Pro Bold" charset="0"/>
              <a:cs typeface="Trajan Pro Bold" charset="0"/>
              <a:sym typeface="Trajan Pro Bold" charset="0"/>
            </a:rPr>
            <a:t>Known Assets</a:t>
          </a:r>
          <a:endParaRPr lang="en-US" sz="2600" kern="1200" dirty="0">
            <a:ea typeface="ヒラギノ角ゴ ProN W6" charset="0"/>
            <a:cs typeface="ヒラギノ角ゴ ProN W6" charset="0"/>
            <a:sym typeface="Trajan Pro Bold" charset="0"/>
          </a:endParaRPr>
        </a:p>
      </dsp:txBody>
      <dsp:txXfrm>
        <a:off x="2936189" y="1523734"/>
        <a:ext cx="2173114" cy="1303868"/>
      </dsp:txXfrm>
    </dsp:sp>
    <dsp:sp modelId="{521D13BC-99A2-41F2-A3CE-FF21990B2D9A}">
      <dsp:nvSpPr>
        <dsp:cNvPr id="0" name=""/>
        <dsp:cNvSpPr/>
      </dsp:nvSpPr>
      <dsp:spPr>
        <a:xfrm>
          <a:off x="545763" y="3044914"/>
          <a:ext cx="2173114" cy="1303868"/>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ea typeface="Trajan Pro Bold" charset="0"/>
              <a:cs typeface="Trajan Pro Bold" charset="0"/>
              <a:sym typeface="Trajan Pro Bold" charset="0"/>
            </a:rPr>
            <a:t>Estimated Assets Used</a:t>
          </a:r>
          <a:endParaRPr lang="en-US" sz="2600" kern="1200" dirty="0">
            <a:ea typeface="ヒラギノ角ゴ ProN W6" charset="0"/>
            <a:cs typeface="ヒラギノ角ゴ ProN W6" charset="0"/>
            <a:sym typeface="Trajan Pro Bold" charset="0"/>
          </a:endParaRPr>
        </a:p>
      </dsp:txBody>
      <dsp:txXfrm>
        <a:off x="545763" y="3044914"/>
        <a:ext cx="2173114" cy="1303868"/>
      </dsp:txXfrm>
    </dsp:sp>
    <dsp:sp modelId="{E0C291E9-58EE-4DA8-B7D2-4F11198F1F95}">
      <dsp:nvSpPr>
        <dsp:cNvPr id="0" name=""/>
        <dsp:cNvSpPr/>
      </dsp:nvSpPr>
      <dsp:spPr>
        <a:xfrm>
          <a:off x="2936189" y="3044914"/>
          <a:ext cx="2173114" cy="1303868"/>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ea typeface="Trajan Pro Bold" charset="0"/>
              <a:cs typeface="Trajan Pro Bold" charset="0"/>
              <a:sym typeface="Trajan Pro Bold" charset="0"/>
            </a:rPr>
            <a:t>Balance Sheet </a:t>
          </a:r>
          <a:endParaRPr lang="en-US" sz="2600" kern="1200" dirty="0">
            <a:ea typeface="ヒラギノ角ゴ ProN W6" charset="0"/>
            <a:cs typeface="ヒラギノ角ゴ ProN W6" charset="0"/>
            <a:sym typeface="Trajan Pro Bold" charset="0"/>
          </a:endParaRPr>
        </a:p>
      </dsp:txBody>
      <dsp:txXfrm>
        <a:off x="2936189" y="3044914"/>
        <a:ext cx="2173114" cy="1303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2ADD1-FEFA-44DD-8667-A0DD15800AB3}">
      <dsp:nvSpPr>
        <dsp:cNvPr id="0" name=""/>
        <dsp:cNvSpPr/>
      </dsp:nvSpPr>
      <dsp:spPr>
        <a:xfrm rot="5400000">
          <a:off x="2517795" y="359393"/>
          <a:ext cx="1653616" cy="1438646"/>
        </a:xfrm>
        <a:prstGeom prst="hexagon">
          <a:avLst>
            <a:gd name="adj" fmla="val 25000"/>
            <a:gd name="vf" fmla="val 115470"/>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
              <a:srgbClr val="FFFFFF"/>
            </a:buClr>
            <a:buSzPct val="125000"/>
            <a:buFont typeface="Arial" panose="020B0604020202020204" pitchFamily="34" charset="0"/>
            <a:buNone/>
          </a:pPr>
          <a:r>
            <a:rPr lang="en-US" sz="1300" kern="1200">
              <a:ea typeface="Trajan Pro" pitchFamily="18" charset="0"/>
              <a:cs typeface="Trajan Pro" pitchFamily="18" charset="0"/>
              <a:sym typeface="Trajan Pro" pitchFamily="18" charset="0"/>
            </a:rPr>
            <a:t>Social attachments</a:t>
          </a:r>
          <a:endParaRPr lang="en-US" sz="1300" kern="1200" dirty="0"/>
        </a:p>
      </dsp:txBody>
      <dsp:txXfrm rot="-5400000">
        <a:off x="2849469" y="509598"/>
        <a:ext cx="990268" cy="1138239"/>
      </dsp:txXfrm>
    </dsp:sp>
    <dsp:sp modelId="{4666983F-5EA6-4BC5-91BE-8516F6C9EFF5}">
      <dsp:nvSpPr>
        <dsp:cNvPr id="0" name=""/>
        <dsp:cNvSpPr/>
      </dsp:nvSpPr>
      <dsp:spPr>
        <a:xfrm>
          <a:off x="4107582" y="582631"/>
          <a:ext cx="1845435" cy="992169"/>
        </a:xfrm>
        <a:prstGeom prst="rect">
          <a:avLst/>
        </a:prstGeom>
        <a:noFill/>
        <a:ln>
          <a:noFill/>
        </a:ln>
        <a:effectLst/>
      </dsp:spPr>
      <dsp:style>
        <a:lnRef idx="0">
          <a:scrgbClr r="0" g="0" b="0"/>
        </a:lnRef>
        <a:fillRef idx="0">
          <a:scrgbClr r="0" g="0" b="0"/>
        </a:fillRef>
        <a:effectRef idx="0">
          <a:scrgbClr r="0" g="0" b="0"/>
        </a:effectRef>
        <a:fontRef idx="minor"/>
      </dsp:style>
    </dsp:sp>
    <dsp:sp modelId="{D2D36CBD-1B52-4BA8-826C-60D74AFFEE93}">
      <dsp:nvSpPr>
        <dsp:cNvPr id="0" name=""/>
        <dsp:cNvSpPr/>
      </dsp:nvSpPr>
      <dsp:spPr>
        <a:xfrm rot="5400000">
          <a:off x="964058" y="359393"/>
          <a:ext cx="1653616" cy="1438646"/>
        </a:xfrm>
        <a:prstGeom prst="hexagon">
          <a:avLst>
            <a:gd name="adj" fmla="val 25000"/>
            <a:gd name="vf" fmla="val 115470"/>
          </a:avLst>
        </a:prstGeom>
        <a:blipFill rotWithShape="0">
          <a:blip xmlns:r="http://schemas.openxmlformats.org/officeDocument/2006/relationships" r:embed="rId1"/>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95732" y="509598"/>
        <a:ext cx="990268" cy="1138239"/>
      </dsp:txXfrm>
    </dsp:sp>
    <dsp:sp modelId="{346678D1-949F-4C8C-85D4-087292099DF0}">
      <dsp:nvSpPr>
        <dsp:cNvPr id="0" name=""/>
        <dsp:cNvSpPr/>
      </dsp:nvSpPr>
      <dsp:spPr>
        <a:xfrm rot="5400000">
          <a:off x="1737950" y="1762982"/>
          <a:ext cx="1653616" cy="1438646"/>
        </a:xfrm>
        <a:prstGeom prst="hexagon">
          <a:avLst>
            <a:gd name="adj" fmla="val 25000"/>
            <a:gd name="vf" fmla="val 11547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ea typeface="Trajan Pro" pitchFamily="18" charset="0"/>
              <a:cs typeface="Trajan Pro" pitchFamily="18" charset="0"/>
              <a:sym typeface="Trajan Pro" pitchFamily="18" charset="0"/>
            </a:rPr>
            <a:t>Personality</a:t>
          </a:r>
          <a:endParaRPr lang="en-US" sz="1300" kern="1200" dirty="0">
            <a:sym typeface="Trajan Pro" pitchFamily="18" charset="0"/>
          </a:endParaRPr>
        </a:p>
      </dsp:txBody>
      <dsp:txXfrm rot="-5400000">
        <a:off x="2069624" y="1913187"/>
        <a:ext cx="990268" cy="1138239"/>
      </dsp:txXfrm>
    </dsp:sp>
    <dsp:sp modelId="{06921078-70D6-4D16-A972-AF5803FB0A84}">
      <dsp:nvSpPr>
        <dsp:cNvPr id="0" name=""/>
        <dsp:cNvSpPr/>
      </dsp:nvSpPr>
      <dsp:spPr>
        <a:xfrm>
          <a:off x="0" y="1986221"/>
          <a:ext cx="1785905" cy="992169"/>
        </a:xfrm>
        <a:prstGeom prst="rect">
          <a:avLst/>
        </a:prstGeom>
        <a:noFill/>
        <a:ln>
          <a:noFill/>
        </a:ln>
        <a:effectLst/>
      </dsp:spPr>
      <dsp:style>
        <a:lnRef idx="0">
          <a:scrgbClr r="0" g="0" b="0"/>
        </a:lnRef>
        <a:fillRef idx="0">
          <a:scrgbClr r="0" g="0" b="0"/>
        </a:fillRef>
        <a:effectRef idx="0">
          <a:scrgbClr r="0" g="0" b="0"/>
        </a:effectRef>
        <a:fontRef idx="minor"/>
      </dsp:style>
    </dsp:sp>
    <dsp:sp modelId="{816A88EE-6098-408D-862A-C885E1F05B91}">
      <dsp:nvSpPr>
        <dsp:cNvPr id="0" name=""/>
        <dsp:cNvSpPr/>
      </dsp:nvSpPr>
      <dsp:spPr>
        <a:xfrm rot="5400000">
          <a:off x="3291688" y="1762982"/>
          <a:ext cx="1653616" cy="1438646"/>
        </a:xfrm>
        <a:prstGeom prst="hexagon">
          <a:avLst>
            <a:gd name="adj" fmla="val 25000"/>
            <a:gd name="vf" fmla="val 115470"/>
          </a:avLst>
        </a:prstGeom>
        <a:blipFill rotWithShape="0">
          <a:blip xmlns:r="http://schemas.openxmlformats.org/officeDocument/2006/relationships" r:embed="rId2"/>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623362" y="1913187"/>
        <a:ext cx="990268" cy="1138239"/>
      </dsp:txXfrm>
    </dsp:sp>
    <dsp:sp modelId="{2DFA8E05-A3BF-4A3B-B8E2-EAD856FE37F8}">
      <dsp:nvSpPr>
        <dsp:cNvPr id="0" name=""/>
        <dsp:cNvSpPr/>
      </dsp:nvSpPr>
      <dsp:spPr>
        <a:xfrm rot="5400000">
          <a:off x="2517795" y="3166572"/>
          <a:ext cx="1653616" cy="1438646"/>
        </a:xfrm>
        <a:prstGeom prst="hexagon">
          <a:avLst>
            <a:gd name="adj" fmla="val 25000"/>
            <a:gd name="vf" fmla="val 11547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ea typeface="Trajan Pro" pitchFamily="18" charset="0"/>
              <a:cs typeface="Trajan Pro" pitchFamily="18" charset="0"/>
              <a:sym typeface="Trajan Pro" pitchFamily="18" charset="0"/>
            </a:rPr>
            <a:t>Addiction pressures</a:t>
          </a:r>
          <a:endParaRPr lang="en-US" sz="1300" kern="1200" dirty="0">
            <a:sym typeface="Trajan Pro" pitchFamily="18" charset="0"/>
          </a:endParaRPr>
        </a:p>
      </dsp:txBody>
      <dsp:txXfrm rot="-5400000">
        <a:off x="2849469" y="3316777"/>
        <a:ext cx="990268" cy="1138239"/>
      </dsp:txXfrm>
    </dsp:sp>
    <dsp:sp modelId="{8CCAF066-2F25-4F73-8D02-FD86598852D8}">
      <dsp:nvSpPr>
        <dsp:cNvPr id="0" name=""/>
        <dsp:cNvSpPr/>
      </dsp:nvSpPr>
      <dsp:spPr>
        <a:xfrm>
          <a:off x="4107582" y="3389810"/>
          <a:ext cx="1845435" cy="992169"/>
        </a:xfrm>
        <a:prstGeom prst="rect">
          <a:avLst/>
        </a:prstGeom>
        <a:noFill/>
        <a:ln>
          <a:noFill/>
        </a:ln>
        <a:effectLst/>
      </dsp:spPr>
      <dsp:style>
        <a:lnRef idx="0">
          <a:scrgbClr r="0" g="0" b="0"/>
        </a:lnRef>
        <a:fillRef idx="0">
          <a:scrgbClr r="0" g="0" b="0"/>
        </a:fillRef>
        <a:effectRef idx="0">
          <a:scrgbClr r="0" g="0" b="0"/>
        </a:effectRef>
        <a:fontRef idx="minor"/>
      </dsp:style>
    </dsp:sp>
    <dsp:sp modelId="{741796A6-D1ED-4ABD-911E-51CF7394EC47}">
      <dsp:nvSpPr>
        <dsp:cNvPr id="0" name=""/>
        <dsp:cNvSpPr/>
      </dsp:nvSpPr>
      <dsp:spPr>
        <a:xfrm rot="5400000">
          <a:off x="964058" y="3166572"/>
          <a:ext cx="1653616" cy="1438646"/>
        </a:xfrm>
        <a:prstGeom prst="hexagon">
          <a:avLst>
            <a:gd name="adj" fmla="val 25000"/>
            <a:gd name="vf" fmla="val 115470"/>
          </a:avLst>
        </a:prstGeom>
        <a:blipFill rotWithShape="0">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95732" y="3316777"/>
        <a:ext cx="990268" cy="1138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871A2-CCE8-4A7E-B66E-8BE6976992C6}">
      <dsp:nvSpPr>
        <dsp:cNvPr id="0" name=""/>
        <dsp:cNvSpPr/>
      </dsp:nvSpPr>
      <dsp:spPr>
        <a:xfrm>
          <a:off x="642127" y="774"/>
          <a:ext cx="1501583" cy="900950"/>
        </a:xfrm>
        <a:prstGeom prst="rect">
          <a:avLst/>
        </a:prstGeom>
        <a:solidFill>
          <a:srgbClr val="D8601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FFFFFF"/>
            </a:buClr>
            <a:buFont typeface="Arial" panose="020B0604020202020204" pitchFamily="34" charset="0"/>
            <a:buNone/>
          </a:pPr>
          <a:r>
            <a:rPr lang="en-US" sz="2000" kern="1200" dirty="0"/>
            <a:t>Disbarments</a:t>
          </a:r>
        </a:p>
      </dsp:txBody>
      <dsp:txXfrm>
        <a:off x="642127" y="774"/>
        <a:ext cx="1501583" cy="900950"/>
      </dsp:txXfrm>
    </dsp:sp>
    <dsp:sp modelId="{3BDE3E5D-9F90-4046-B56E-457C944C1538}">
      <dsp:nvSpPr>
        <dsp:cNvPr id="0" name=""/>
        <dsp:cNvSpPr/>
      </dsp:nvSpPr>
      <dsp:spPr>
        <a:xfrm>
          <a:off x="2293869" y="774"/>
          <a:ext cx="1501583" cy="900950"/>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Tax Cases</a:t>
          </a:r>
          <a:endParaRPr lang="en-US" sz="2000" kern="1200" dirty="0"/>
        </a:p>
      </dsp:txBody>
      <dsp:txXfrm>
        <a:off x="2293869" y="774"/>
        <a:ext cx="1501583" cy="900950"/>
      </dsp:txXfrm>
    </dsp:sp>
    <dsp:sp modelId="{6BB77906-8AEB-4509-BA18-A5327639301C}">
      <dsp:nvSpPr>
        <dsp:cNvPr id="0" name=""/>
        <dsp:cNvSpPr/>
      </dsp:nvSpPr>
      <dsp:spPr>
        <a:xfrm>
          <a:off x="642127" y="1051882"/>
          <a:ext cx="1501583" cy="900950"/>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Bankruptcies</a:t>
          </a:r>
          <a:endParaRPr lang="en-US" sz="2000" kern="1200" dirty="0"/>
        </a:p>
      </dsp:txBody>
      <dsp:txXfrm>
        <a:off x="642127" y="1051882"/>
        <a:ext cx="1501583" cy="900950"/>
      </dsp:txXfrm>
    </dsp:sp>
    <dsp:sp modelId="{9079FDF6-C930-4E51-ACD6-7365FD86F5C2}">
      <dsp:nvSpPr>
        <dsp:cNvPr id="0" name=""/>
        <dsp:cNvSpPr/>
      </dsp:nvSpPr>
      <dsp:spPr>
        <a:xfrm>
          <a:off x="2293869" y="1051882"/>
          <a:ext cx="1501583" cy="900950"/>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Divorce</a:t>
          </a:r>
          <a:endParaRPr lang="en-US" sz="2000" kern="1200" dirty="0"/>
        </a:p>
      </dsp:txBody>
      <dsp:txXfrm>
        <a:off x="2293869" y="1051882"/>
        <a:ext cx="1501583" cy="900950"/>
      </dsp:txXfrm>
    </dsp:sp>
    <dsp:sp modelId="{A2F09086-1C3D-4E17-ACF6-2D9A5C240353}">
      <dsp:nvSpPr>
        <dsp:cNvPr id="0" name=""/>
        <dsp:cNvSpPr/>
      </dsp:nvSpPr>
      <dsp:spPr>
        <a:xfrm>
          <a:off x="1467998" y="2102990"/>
          <a:ext cx="1501583" cy="900950"/>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Civil Cases</a:t>
          </a:r>
          <a:endParaRPr lang="en-US" sz="2000" kern="1200" dirty="0"/>
        </a:p>
      </dsp:txBody>
      <dsp:txXfrm>
        <a:off x="1467998" y="2102990"/>
        <a:ext cx="1501583" cy="900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FAD83-011D-4160-9565-DC126001EEFE}">
      <dsp:nvSpPr>
        <dsp:cNvPr id="0" name=""/>
        <dsp:cNvSpPr/>
      </dsp:nvSpPr>
      <dsp:spPr>
        <a:xfrm>
          <a:off x="284769" y="1275"/>
          <a:ext cx="1501082" cy="900649"/>
        </a:xfrm>
        <a:prstGeom prst="rect">
          <a:avLst/>
        </a:prstGeom>
        <a:solidFill>
          <a:srgbClr val="D8601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lang="en-US" sz="1800" kern="1200">
              <a:ea typeface="Gill Sans" charset="0"/>
              <a:cs typeface="Gill Sans" charset="0"/>
            </a:rPr>
            <a:t>Criminal Cases</a:t>
          </a:r>
          <a:endParaRPr lang="en-US" sz="1800" kern="1200" dirty="0"/>
        </a:p>
      </dsp:txBody>
      <dsp:txXfrm>
        <a:off x="284769" y="1275"/>
        <a:ext cx="1501082" cy="900649"/>
      </dsp:txXfrm>
    </dsp:sp>
    <dsp:sp modelId="{05A77D2B-5E2E-4715-9497-B8BAAF7B7FFC}">
      <dsp:nvSpPr>
        <dsp:cNvPr id="0" name=""/>
        <dsp:cNvSpPr/>
      </dsp:nvSpPr>
      <dsp:spPr>
        <a:xfrm>
          <a:off x="1935960" y="1275"/>
          <a:ext cx="1501082" cy="900649"/>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Gill Sans" charset="0"/>
              <a:cs typeface="Gill Sans" charset="0"/>
            </a:rPr>
            <a:t>Embezzlement</a:t>
          </a:r>
          <a:endParaRPr lang="en-US" sz="1800" kern="1200" dirty="0">
            <a:ea typeface="Gill Sans" charset="0"/>
            <a:cs typeface="Gill Sans" charset="0"/>
          </a:endParaRPr>
        </a:p>
      </dsp:txBody>
      <dsp:txXfrm>
        <a:off x="1935960" y="1275"/>
        <a:ext cx="1501082" cy="900649"/>
      </dsp:txXfrm>
    </dsp:sp>
    <dsp:sp modelId="{92091119-03A7-44D1-9D10-1BF6EC2F1834}">
      <dsp:nvSpPr>
        <dsp:cNvPr id="0" name=""/>
        <dsp:cNvSpPr/>
      </dsp:nvSpPr>
      <dsp:spPr>
        <a:xfrm>
          <a:off x="284769" y="1052032"/>
          <a:ext cx="1501082" cy="900649"/>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Gill Sans" charset="0"/>
              <a:cs typeface="Gill Sans" charset="0"/>
            </a:rPr>
            <a:t>Bad Checks</a:t>
          </a:r>
          <a:endParaRPr lang="en-US" sz="1800" kern="1200" dirty="0">
            <a:ea typeface="Gill Sans" charset="0"/>
            <a:cs typeface="Gill Sans" charset="0"/>
          </a:endParaRPr>
        </a:p>
      </dsp:txBody>
      <dsp:txXfrm>
        <a:off x="284769" y="1052032"/>
        <a:ext cx="1501082" cy="900649"/>
      </dsp:txXfrm>
    </dsp:sp>
    <dsp:sp modelId="{6AA39B42-C18F-4D69-B8D9-1901128E9F4E}">
      <dsp:nvSpPr>
        <dsp:cNvPr id="0" name=""/>
        <dsp:cNvSpPr/>
      </dsp:nvSpPr>
      <dsp:spPr>
        <a:xfrm>
          <a:off x="1935960" y="1052032"/>
          <a:ext cx="1501082" cy="900649"/>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ea typeface="Gill Sans" charset="0"/>
              <a:cs typeface="Gill Sans" charset="0"/>
            </a:rPr>
            <a:t>Larceny </a:t>
          </a:r>
        </a:p>
      </dsp:txBody>
      <dsp:txXfrm>
        <a:off x="1935960" y="1052032"/>
        <a:ext cx="1501082" cy="900649"/>
      </dsp:txXfrm>
    </dsp:sp>
    <dsp:sp modelId="{7537E5B1-5E09-4EE5-AA64-ED4F19372423}">
      <dsp:nvSpPr>
        <dsp:cNvPr id="0" name=""/>
        <dsp:cNvSpPr/>
      </dsp:nvSpPr>
      <dsp:spPr>
        <a:xfrm>
          <a:off x="284769" y="2102790"/>
          <a:ext cx="1501082" cy="900649"/>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Gill Sans" charset="0"/>
              <a:cs typeface="Gill Sans" charset="0"/>
            </a:rPr>
            <a:t>Forgery</a:t>
          </a:r>
          <a:endParaRPr lang="en-US" sz="1800" kern="1200" dirty="0">
            <a:ea typeface="Gill Sans" charset="0"/>
            <a:cs typeface="Gill Sans" charset="0"/>
          </a:endParaRPr>
        </a:p>
      </dsp:txBody>
      <dsp:txXfrm>
        <a:off x="284769" y="2102790"/>
        <a:ext cx="1501082" cy="900649"/>
      </dsp:txXfrm>
    </dsp:sp>
    <dsp:sp modelId="{6505EDFB-9D02-4FCA-BEB1-49AD8330D6F3}">
      <dsp:nvSpPr>
        <dsp:cNvPr id="0" name=""/>
        <dsp:cNvSpPr/>
      </dsp:nvSpPr>
      <dsp:spPr>
        <a:xfrm>
          <a:off x="1935960" y="2102790"/>
          <a:ext cx="1501082" cy="900649"/>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ea typeface="Gill Sans" charset="0"/>
              <a:cs typeface="Gill Sans" charset="0"/>
            </a:rPr>
            <a:t>Personal Injury Claims</a:t>
          </a:r>
          <a:endParaRPr lang="en-US" sz="1800" kern="1200"/>
        </a:p>
      </dsp:txBody>
      <dsp:txXfrm>
        <a:off x="1935960" y="2102790"/>
        <a:ext cx="1501082" cy="9006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4012"/>
          <a:ext cx="7693923" cy="6715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Times New Roman" panose="02020603050405020304" pitchFamily="18" charset="0"/>
              <a:cs typeface="Times New Roman" panose="02020603050405020304" pitchFamily="18" charset="0"/>
            </a:rPr>
            <a:t>1. Motivational Interviewing &amp; Stages of Change</a:t>
          </a:r>
          <a:endParaRPr lang="en-US" sz="2800" b="0" kern="1200" dirty="0"/>
        </a:p>
      </dsp:txBody>
      <dsp:txXfrm>
        <a:off x="32784" y="36796"/>
        <a:ext cx="7628355" cy="606012"/>
      </dsp:txXfrm>
    </dsp:sp>
    <dsp:sp modelId="{AA2C8305-07BA-4BD7-ADCA-0F6F26187657}">
      <dsp:nvSpPr>
        <dsp:cNvPr id="0" name=""/>
        <dsp:cNvSpPr/>
      </dsp:nvSpPr>
      <dsp:spPr>
        <a:xfrm>
          <a:off x="0" y="756232"/>
          <a:ext cx="7693923" cy="6715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2. Abstinence &amp; Natural Recovery</a:t>
          </a:r>
        </a:p>
      </dsp:txBody>
      <dsp:txXfrm>
        <a:off x="32784" y="789016"/>
        <a:ext cx="7628355" cy="606012"/>
      </dsp:txXfrm>
    </dsp:sp>
    <dsp:sp modelId="{41314371-2F7B-40FA-958C-392D7AC923BD}">
      <dsp:nvSpPr>
        <dsp:cNvPr id="0" name=""/>
        <dsp:cNvSpPr/>
      </dsp:nvSpPr>
      <dsp:spPr>
        <a:xfrm>
          <a:off x="0" y="1508452"/>
          <a:ext cx="7693923" cy="6715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3. Harm Reduction</a:t>
          </a:r>
        </a:p>
      </dsp:txBody>
      <dsp:txXfrm>
        <a:off x="32784" y="1541236"/>
        <a:ext cx="7628355" cy="606012"/>
      </dsp:txXfrm>
    </dsp:sp>
    <dsp:sp modelId="{1A1E5001-DFC8-4F2A-8F7B-E46D9E180CD4}">
      <dsp:nvSpPr>
        <dsp:cNvPr id="0" name=""/>
        <dsp:cNvSpPr/>
      </dsp:nvSpPr>
      <dsp:spPr>
        <a:xfrm>
          <a:off x="0" y="2260672"/>
          <a:ext cx="7693923" cy="6715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4.Financial Issues in Gambling</a:t>
          </a:r>
        </a:p>
      </dsp:txBody>
      <dsp:txXfrm>
        <a:off x="32784" y="2293456"/>
        <a:ext cx="7628355" cy="606012"/>
      </dsp:txXfrm>
    </dsp:sp>
    <dsp:sp modelId="{DC0B5122-5803-4153-92BE-9BE6FEA7D73B}">
      <dsp:nvSpPr>
        <dsp:cNvPr id="0" name=""/>
        <dsp:cNvSpPr/>
      </dsp:nvSpPr>
      <dsp:spPr>
        <a:xfrm>
          <a:off x="0" y="3012892"/>
          <a:ext cx="7693923" cy="6715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5. Legal Issues in Gambling</a:t>
          </a:r>
        </a:p>
      </dsp:txBody>
      <dsp:txXfrm>
        <a:off x="32784" y="3045676"/>
        <a:ext cx="7628355"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19DE0-5279-4D9E-902A-6F0E3EF37FE6}"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8025F-B85B-40A6-A1DB-DAF11F21A452}" type="slidenum">
              <a:rPr lang="en-US" smtClean="0"/>
              <a:t>‹#›</a:t>
            </a:fld>
            <a:endParaRPr lang="en-US"/>
          </a:p>
        </p:txBody>
      </p:sp>
    </p:spTree>
    <p:extLst>
      <p:ext uri="{BB962C8B-B14F-4D97-AF65-F5344CB8AC3E}">
        <p14:creationId xmlns:p14="http://schemas.microsoft.com/office/powerpoint/2010/main" val="2890705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9sByn3Tli1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Soberay,%20Grimsley%20et%20al.%20(2014)%20-%20SFBT%20&amp;%20Gambl.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dpgtraining.az.gov/Portals/0/Resources/Hodgins%20(2010)%20Review%20CBT%20Gambling.pdf" TargetMode="External"/><Relationship Id="rId4" Type="http://schemas.openxmlformats.org/officeDocument/2006/relationships/hyperlink" Target="https://dpgtraining.az.gov/Portals/0/Resources/Dixon%20et%20al%20(2019)%20-%20Mindfulness%20Issues%20and%20Da.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k-AuckD8Hto"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youtu.be/MfSISHqdax8"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RSDgHOMLX6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youtu.be/kCYjEd8swj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four of the Arizona Department of problem gambling training on mental health treatment for gambling issues. This module is titled </a:t>
            </a:r>
            <a:r>
              <a:rPr lang="en-US" sz="1200" dirty="0"/>
              <a:t>Theories &amp; Treatment Concepts</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Individuals who are contemplating change are more aware of the consequences of their problem behavior and are weighing the pros and cons of changing.  The therapist’s task is to tip the balance, evoke reasons for change, educate the client about the risks of not changing, and strengthen the client’s willingness to make a change.  Activities might include encouraging the client to imagine how stopping gambling might affect feelings about loved ones, thoughts about work, or the client’s general outlook on life.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32610823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providing treatment to a gambler, a wide range of problems are possible. The therapist’s first task is to engage the gambler in treatment so that recovery can begin. As treatment progresses, the clinician’s role expands to assist clients and their families with rebuilding their lives. To be most effective, the therapist must be well­‐versed in financial and legal issues that are unique to compulsive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100</a:t>
            </a:fld>
            <a:endParaRPr lang="en-US" dirty="0"/>
          </a:p>
        </p:txBody>
      </p:sp>
    </p:spTree>
    <p:extLst>
      <p:ext uri="{BB962C8B-B14F-4D97-AF65-F5344CB8AC3E}">
        <p14:creationId xmlns:p14="http://schemas.microsoft.com/office/powerpoint/2010/main" val="3194969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session four.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101</a:t>
            </a:fld>
            <a:endParaRPr lang="en-US" dirty="0"/>
          </a:p>
        </p:txBody>
      </p:sp>
    </p:spTree>
    <p:extLst>
      <p:ext uri="{BB962C8B-B14F-4D97-AF65-F5344CB8AC3E}">
        <p14:creationId xmlns:p14="http://schemas.microsoft.com/office/powerpoint/2010/main" val="354697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Progression to the preparation stage is characterized by information gathering and statements of intent to change the problem behavior.  The therapist’s task is to help the client determine the best course of action to take in seeking change.  The therapist’s activities should be guided by the importance of the client’s understanding that change is possible, there are options, and change is absolutely within the client’s reach.  The therapist might also strengthen the client’s resolve by explaining what the client can expect to accomplish in treatment, learn about his or her problem, understand his or her ways of thinking,  take specific steps to change that thinking, and practice those steps until they are a part of the client’s new life.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72048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 stage occurs when the client is actively engaged in their behavioral change. During this stage the clinician’s task is to help inventory client changes, clarify and identify their action steps, encourage and reinforce supportive factors, and provoke additional thinking to practice new behaviors. This is the stage where things start to change in the client is developing behaviors to do things differently in their lives.</a:t>
            </a:r>
          </a:p>
        </p:txBody>
      </p:sp>
      <p:sp>
        <p:nvSpPr>
          <p:cNvPr id="4" name="Slide Number Placeholder 3"/>
          <p:cNvSpPr>
            <a:spLocks noGrp="1"/>
          </p:cNvSpPr>
          <p:nvPr>
            <p:ph type="sldNum" sz="quarter" idx="5"/>
          </p:nvPr>
        </p:nvSpPr>
        <p:spPr/>
        <p:txBody>
          <a:bodyPr/>
          <a:lstStyle/>
          <a:p>
            <a:fld id="{BEA8025F-B85B-40A6-A1DB-DAF11F21A452}" type="slidenum">
              <a:rPr lang="en-US" smtClean="0"/>
              <a:t>12</a:t>
            </a:fld>
            <a:endParaRPr lang="en-US"/>
          </a:p>
        </p:txBody>
      </p:sp>
    </p:spTree>
    <p:extLst>
      <p:ext uri="{BB962C8B-B14F-4D97-AF65-F5344CB8AC3E}">
        <p14:creationId xmlns:p14="http://schemas.microsoft.com/office/powerpoint/2010/main" val="4059070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The maintenance stage involves successfully avoiding temptations to engage in the problem behavior.  The therapist’s task in this phase is to help the client identify and use strategies to prevent relapse.  Activities would include rehearsing new responses to situations that previously led to gambling; developing replacement activities for gambling, and making amends.  The therapist would also help the client understand that relapse is a common part of recovery and it need not be permanent.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87552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It is common to have at least one relapse on the way to permanent cessation of a problematic behavior.  The therapist’s task is to help the client renew the processes of contemplation, preparation, and action without becoming stuck or demoralized due to relapse.  Motivational interviewing will be useful for assessing the client’s current place on the change continuum and reminding the client of his or her previously successful progression from that stage to the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The relapse simply taught the client and counselor a few things about how recovery does not work. It does not cancel out the hard work that has already helped the client to move forward. This idea is called the upward spiral, and it helps the client to look at these slips or relapses as “one we to not do things next time” instead of encouraging despair and other unhelpful thought processes that can create even worse problems when a disappointment occurs.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157082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Adherence to motivational interviewing techniques will help the therapist avoid communication styles that impede client engagement, limit potential for compliance, and decrease client desire for treatment.  The following six communication choices are common mistakes clinicians can make that prevent treatment from being successful. Arguing, or otherwise trying to persuade the client to change.  Assuming the role of expert, implying the therapist has all the answers.  Criticizing, blaming, or shaming the client; or trying to shock or jar the client.  Labeling, thereby focusing on what the client is or has, not what to do. Being in a hurry and trying to rush the process. Claiming preeminence or otherwise suggesting the therapist knows what is best.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266468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Abstinence-Based Recovery</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42864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Abstinence based treatment approaches are typically modeled after the treatment approaches used for alcohol and drug abuse, which endorse abstinence as the primary therapeutic goal.  The approach is often eclectic and multi-­‐modal, but often draws on the philosophical orientation of self-help programs, such as Gambler’s Anonymous.  Accordingly, treatment includes teaching a gambler can live one day at a time without gambling, and how support can be found in self-­help groups like GA or Gam-Anon. Clients are encouraged to establish support systems for themselves and their families.  While abstinence is not a requirement for recovery, it is a common treatment option in areas where meetings are available for the compulsive gambler and the family.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398784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your client to use support group meetings. These are free resources and connect the client with other people who have similar goals like not gambling and making amends with family and friends that may have been wrong during the patterns of gambling activity. Is important for the client to experience changes in a positive way to the people places and things they surround themselves with. If the meeting is being run correctly, gamblers anonymous is a great supplement to the treatment process. Many clients will continue going to meetings long after their counseling processes ended which makes this a positive lifelong change. Some clients may be able to achieve many of their goals simply by attending gamblers anonymous without the need of paying for counseling services. </a:t>
            </a:r>
            <a:r>
              <a:rPr lang="en-US"/>
              <a:t>Resources such  as this can be invaluable for the client be empowered to turn their life around.</a:t>
            </a:r>
          </a:p>
          <a:p>
            <a:endParaRPr lang="en-US"/>
          </a:p>
        </p:txBody>
      </p:sp>
      <p:sp>
        <p:nvSpPr>
          <p:cNvPr id="4" name="Slide Number Placeholder 3"/>
          <p:cNvSpPr>
            <a:spLocks noGrp="1"/>
          </p:cNvSpPr>
          <p:nvPr>
            <p:ph type="sldNum" sz="quarter" idx="5"/>
          </p:nvPr>
        </p:nvSpPr>
        <p:spPr/>
        <p:txBody>
          <a:bodyPr/>
          <a:lstStyle/>
          <a:p>
            <a:fld id="{BEA8025F-B85B-40A6-A1DB-DAF11F21A452}" type="slidenum">
              <a:rPr lang="en-US" smtClean="0"/>
              <a:t>18</a:t>
            </a:fld>
            <a:endParaRPr lang="en-US"/>
          </a:p>
        </p:txBody>
      </p:sp>
    </p:spTree>
    <p:extLst>
      <p:ext uri="{BB962C8B-B14F-4D97-AF65-F5344CB8AC3E}">
        <p14:creationId xmlns:p14="http://schemas.microsoft.com/office/powerpoint/2010/main" val="253559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gamblers anonymous steps are similar to the steps found in alcoholics anonymous. They choose to speak to a higher power and language compared to using the word God. This allows gamblers to attend gamblers anonymous meetings without having to have a comfort level as high which is concepts. A higher power can simply be the mechanisms that make life worth living. These could be children and family, a hobby, a life goal, basically anything a gambler would use as motivation to prevent themselves from future gambling behaviors. The steps for gamblers anonymous also feature similar concepts from step 1 to 12 including powerlessness, making amends, and connecting with the serenity prayer.</a:t>
            </a:r>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328326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Your topics for this module include </a:t>
            </a:r>
            <a:r>
              <a:rPr lang="en-US" b="0" dirty="0">
                <a:latin typeface="Times New Roman" panose="02020603050405020304" pitchFamily="18" charset="0"/>
                <a:cs typeface="Times New Roman" panose="02020603050405020304" pitchFamily="18" charset="0"/>
              </a:rPr>
              <a:t>Motivational Interviewing &amp; Stages of Change, </a:t>
            </a:r>
            <a:r>
              <a:rPr lang="en-US" b="0" dirty="0"/>
              <a:t>Abstinence &amp; Natural Recovery, Harm Reduction, Financial Issues in Gambling, Legal Issues in Gambling.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serenity prayer originated from Reinhold Niebuhr in the early 1900s. It reads as follows: God, grant me the serenity to accept the things I cannot change, the courage to change the things I can, and the wisdom to know the difference. </a:t>
            </a:r>
          </a:p>
          <a:p>
            <a:endParaRPr lang="en-US" dirty="0"/>
          </a:p>
          <a:p>
            <a:r>
              <a:rPr lang="en-US" dirty="0"/>
              <a:t>Many counseling issues besides gambling can benefit greatly from utilizing this philosophy. Please review the following video lecture for some of these insights.</a:t>
            </a:r>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161015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for 8-15 minutes on the use of the Serenity Prayer as a counselor</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https://youtu.be/9sByn3Tli14</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139648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Gamblers anonymous is a 12 step with her support program designed to help problem gamblers begin and maintain recovery from their gambling choices. It is originally patterned after Alcoholics Anonymous and was founded in 1957. It emphasizes abstinence over other philosophies of addiction recovery. There are approximately 1800 GA meetings in the United States which makes these meetings often more difficult to encourage than AA which provides almost 60,000 meetings across the US. If a gambler needs a meeting that specifically talks about their problem, and gambling is their problem, gamblers anonymous could be a good fit. Because of the scarcity of the meetings, it is often required that the counselor talk with alternative meeting types. Clinicians in this situation can always encourage the importance of having a home meeting that talks about the client’s main problem if it does happen to be gambling.</a:t>
            </a:r>
          </a:p>
        </p:txBody>
      </p:sp>
      <p:sp>
        <p:nvSpPr>
          <p:cNvPr id="4" name="Slide Number Placeholder 3"/>
          <p:cNvSpPr>
            <a:spLocks noGrp="1"/>
          </p:cNvSpPr>
          <p:nvPr>
            <p:ph type="sldNum" sz="quarter" idx="5"/>
          </p:nvPr>
        </p:nvSpPr>
        <p:spPr/>
        <p:txBody>
          <a:bodyPr/>
          <a:lstStyle/>
          <a:p>
            <a:fld id="{BEA8025F-B85B-40A6-A1DB-DAF11F21A452}" type="slidenum">
              <a:rPr lang="en-US" smtClean="0"/>
              <a:t>22</a:t>
            </a:fld>
            <a:endParaRPr lang="en-US"/>
          </a:p>
        </p:txBody>
      </p:sp>
    </p:spTree>
    <p:extLst>
      <p:ext uri="{BB962C8B-B14F-4D97-AF65-F5344CB8AC3E}">
        <p14:creationId xmlns:p14="http://schemas.microsoft.com/office/powerpoint/2010/main" val="4214562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Gamblers Anonymous meetings are conducted through the following meeting types. </a:t>
            </a:r>
          </a:p>
          <a:p>
            <a:r>
              <a:rPr lang="en-US" dirty="0"/>
              <a:t>traditional or closed meetings: These meetings are only attended by the Gambler,</a:t>
            </a:r>
          </a:p>
          <a:p>
            <a:r>
              <a:rPr lang="en-US" dirty="0"/>
              <a:t>Combined: These are a combination of Gamblers Anonymous and Gam-Anon but are not open to the public as with open meetings.</a:t>
            </a:r>
          </a:p>
          <a:p>
            <a:r>
              <a:rPr lang="en-US" dirty="0"/>
              <a:t> open meetings: Anyone can attend, </a:t>
            </a:r>
          </a:p>
          <a:p>
            <a:r>
              <a:rPr lang="en-US" dirty="0"/>
              <a:t>Step: These meetings are focused on working through the 12 steps as described earlier in this training, </a:t>
            </a:r>
          </a:p>
          <a:p>
            <a:r>
              <a:rPr lang="en-US" dirty="0"/>
              <a:t>Cross-­comment is a type of meeting that results in more interactive conversation than a traditional meeting format and can be used in any meeting type as a rule for interaction amongst attendees.</a:t>
            </a:r>
          </a:p>
          <a:p>
            <a:endParaRPr lang="en-US" dirty="0"/>
          </a:p>
          <a:p>
            <a:r>
              <a:rPr lang="en-US" dirty="0"/>
              <a:t>Sponsorship and financial pressure/budget relief are offered as needed by the person attending the meeting.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1450617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FFFFF"/>
              </a:buClr>
              <a:buFont typeface="Arial" panose="020B0604020202020204" pitchFamily="34" charset="0"/>
              <a:buNone/>
            </a:pPr>
            <a:r>
              <a:rPr lang="en-US" dirty="0"/>
              <a:t>There are numerous benefits a participant can experience when they attend GA meetings. These include </a:t>
            </a:r>
            <a:r>
              <a:rPr lang="en-US" sz="1200" dirty="0">
                <a:solidFill>
                  <a:srgbClr val="FFFFFF"/>
                </a:solidFill>
              </a:rPr>
              <a:t>Improved Peer Support, No dues or fees for their recovery activity, a provided Structure for recovery, a Means for reducing shame and guilt, Enhancing accountability, and others. These meetings Encourage active participation in a person’s own recovery and if the program is used by the individual can lead to Long term maintenance of the gambling issue.</a:t>
            </a:r>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EA8025F-B85B-40A6-A1DB-DAF11F21A452}" type="slidenum">
              <a:rPr lang="en-US" smtClean="0"/>
              <a:t>24</a:t>
            </a:fld>
            <a:endParaRPr lang="en-US"/>
          </a:p>
        </p:txBody>
      </p:sp>
    </p:spTree>
    <p:extLst>
      <p:ext uri="{BB962C8B-B14F-4D97-AF65-F5344CB8AC3E}">
        <p14:creationId xmlns:p14="http://schemas.microsoft.com/office/powerpoint/2010/main" val="316602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series of known limitations related to the support group approach to initiating abstinence. First, GA meetings can have a low retention rate, which can impact the desire for certain types of gamblers to continue utilizing this form of support for a variety of reasons. Secondly, GA does not address family issues in the same way as counseling, family or couples therapy due to the nature of how sharing is done under the 12-Step format. As healthcare professionals, it is also important to understand that many people who have succeeded using only GA of other 12-Step philosophies may project skepticism towards traditional treatment methods. This type of sharing, if un-checked, can permeate the meeting environment, causing lack of motivation for either continuing therapy, or continuing the meetings. Finally, it may be difficult for certain types of gamblers to find the format of GA an effective way to meet their needs. If you encounter this, you can process with them what happened that resulted in this feeling, identify alternate meetings or support groups, and also educate your client on the useful qualities of doing both meetings and counseling, but with realistic expectations for what each experience can contribute to their recovery. </a:t>
            </a:r>
          </a:p>
          <a:p>
            <a:endParaRPr lang="en-US" dirty="0"/>
          </a:p>
          <a:p>
            <a:r>
              <a:rPr lang="en-US" dirty="0"/>
              <a:t>In terms of treatment or abstinence through counseling, some may resist treatment because they fear the implications of abstinence on their ability to enjoy life. How often this occurs is uncertain, but is an important question for counselors to consider when they are forming their approach to gambling specific treatment.</a:t>
            </a:r>
          </a:p>
          <a:p>
            <a:endParaRPr lang="en-US" dirty="0"/>
          </a:p>
          <a:p>
            <a:endParaRPr lang="en-US" dirty="0"/>
          </a:p>
        </p:txBody>
      </p:sp>
      <p:sp>
        <p:nvSpPr>
          <p:cNvPr id="4" name="Slide Number Placeholder 3"/>
          <p:cNvSpPr>
            <a:spLocks noGrp="1"/>
          </p:cNvSpPr>
          <p:nvPr>
            <p:ph type="sldNum" sz="quarter" idx="5"/>
          </p:nvPr>
        </p:nvSpPr>
        <p:spPr/>
        <p:txBody>
          <a:bodyPr/>
          <a:lstStyle/>
          <a:p>
            <a:fld id="{BEA8025F-B85B-40A6-A1DB-DAF11F21A452}" type="slidenum">
              <a:rPr lang="en-US" smtClean="0"/>
              <a:t>25</a:t>
            </a:fld>
            <a:endParaRPr lang="en-US"/>
          </a:p>
        </p:txBody>
      </p:sp>
    </p:spTree>
    <p:extLst>
      <p:ext uri="{BB962C8B-B14F-4D97-AF65-F5344CB8AC3E}">
        <p14:creationId xmlns:p14="http://schemas.microsoft.com/office/powerpoint/2010/main" val="4280156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series of notable differences between Gamblers and Alcoholics Anonymous</a:t>
            </a:r>
            <a:r>
              <a:rPr lang="en-US" baseline="0" dirty="0"/>
              <a:t> meetings. </a:t>
            </a:r>
            <a:r>
              <a:rPr lang="en-US" dirty="0"/>
              <a:t>GA meetings are often longer and smaller.</a:t>
            </a:r>
            <a:r>
              <a:rPr lang="en-US" baseline="0" dirty="0"/>
              <a:t> In </a:t>
            </a:r>
            <a:r>
              <a:rPr lang="en-US" dirty="0"/>
              <a:t>GA meetings everyone is expected, and offered the opportunity to speak; Often GA and Gam-Anon are held at the same place and same time, which opens up increased opportunity for family members to become part of the support</a:t>
            </a:r>
            <a:r>
              <a:rPr lang="en-US" baseline="0" dirty="0"/>
              <a:t> system, and receive support themselves from other spouses and loved ones</a:t>
            </a:r>
            <a:r>
              <a:rPr lang="en-US" dirty="0"/>
              <a:t>. Due to lesser availability, GA offers fewer alternative styled</a:t>
            </a:r>
            <a:r>
              <a:rPr lang="en-US" baseline="0" dirty="0"/>
              <a:t> meetings than AA, which includes</a:t>
            </a:r>
            <a:r>
              <a:rPr lang="en-US" dirty="0"/>
              <a:t> step meetings, as well as topic, beginner, or lead meetings.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43516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less emphasis on sponsorship in GA. GA de-­emphasizes God as the ultimate authority; instead focusing on a higher power of the individuals’ understanding in an effort to decrease the concern of forcing religious</a:t>
            </a:r>
            <a:r>
              <a:rPr lang="en-US" baseline="0" dirty="0"/>
              <a:t> systems on participants.</a:t>
            </a:r>
            <a:r>
              <a:rPr lang="en-US" dirty="0"/>
              <a:t> Additionally, spirituality is less emphasized in the overall structure of GA. Step 4 includes a fearless moral AND FINANCIAL inventory due to the fact that gambling carries with it the need to be completely honest about the handling and management of money. In an effort to aid the gambler, GA also offers pressure relief groups. </a:t>
            </a:r>
            <a:r>
              <a:rPr lang="en-US" sz="1400" dirty="0"/>
              <a:t>These involve senior members meeting with a member who is struggling with financial pressures - debt, making restitution, paying bills etc.  This process generally includes help with making a budget, developing a plan for debt repayment, and a plans to protect the gambler and their families money from further gambling.</a:t>
            </a:r>
            <a:r>
              <a:rPr lang="en-US" dirty="0"/>
              <a:t> Further</a:t>
            </a:r>
            <a:r>
              <a:rPr lang="en-US" baseline="0" dirty="0"/>
              <a:t> information can be found at </a:t>
            </a:r>
            <a:r>
              <a:rPr lang="en-US" dirty="0"/>
              <a:t>www.gamblersanonymous.org; and at www.gam-­anon.org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714494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54"/>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Twelve step comparison. As you view the following series of slides, take note of the similarities and differences in the phrasing between Gamblers Anonymous and Alcoholics Anonymous. Keep in mind, both are consistent resources for support relating to addiction, and have common approaches to the philosophy of abstinence as a method for recovery.</a:t>
            </a:r>
          </a:p>
          <a:p>
            <a:pPr marL="41954"/>
            <a:endPar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endParaRPr>
          </a:p>
          <a:p>
            <a:pPr marL="41954"/>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Step 1.  Gambler’s Anonymous: We admitted we were powerless over gambling – that our lives had become unmanageable.  </a:t>
            </a:r>
          </a:p>
          <a:p>
            <a:pPr marL="41954"/>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Alcoholics Anonymous: we admitted we were powerless over alcohol – that our lives had become unmanageable.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352044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Gambler’s Anonymous: came to believe that a power greater than ourselves could restore us to a normal way of thinking and living.  </a:t>
            </a:r>
          </a:p>
          <a:p>
            <a:r>
              <a:rPr lang="en-US" dirty="0"/>
              <a:t>Alcoholic’s Anonymous: came to believe that a power greater than ourselves could restore us to sanity.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94856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a:t>
            </a:r>
          </a:p>
          <a:p>
            <a:endParaRPr lang="en-US" dirty="0"/>
          </a:p>
          <a:p>
            <a:r>
              <a:rPr lang="en-US"/>
              <a:t>Soberay et al. (2014) – Stages of Change: </a:t>
            </a:r>
            <a:r>
              <a:rPr lang="en-US" dirty="0">
                <a:hlinkClick r:id="rId3"/>
              </a:rPr>
              <a:t>https://dpgtraining.az.gov/Portals/0/Resources/Soberay,%20Grimsley%20et%20al.%20(2014)%20-%20SFBT%20&amp;%20Gambl.pdf</a:t>
            </a:r>
            <a:endParaRPr lang="en-US" dirty="0">
              <a:cs typeface="Calibri"/>
              <a:hlinkClick r:id="rId3"/>
            </a:endParaRPr>
          </a:p>
          <a:p>
            <a:r>
              <a:rPr lang="en-US"/>
              <a:t>Dixon et al. (2019) - Mindfulness: </a:t>
            </a:r>
            <a:r>
              <a:rPr lang="en-US" dirty="0">
                <a:hlinkClick r:id="rId4"/>
              </a:rPr>
              <a:t>https://dpgtraining.az.gov/Portals/0/Resources/Dixon%20et%20al%20(2019)%20-%20Mindfulness%20Issues%20and%20Da.pdf</a:t>
            </a:r>
            <a:endParaRPr lang="en-US" dirty="0">
              <a:cs typeface="Calibri"/>
              <a:hlinkClick r:id="rId4"/>
            </a:endParaRPr>
          </a:p>
          <a:p>
            <a:r>
              <a:rPr lang="en-US"/>
              <a:t>Hodgins (2011) – CBT Review: </a:t>
            </a:r>
            <a:r>
              <a:rPr lang="en-US" dirty="0">
                <a:hlinkClick r:id="rId5"/>
              </a:rPr>
              <a:t>https://dpgtraining.az.gov/Portals/0/Resources/Hodgins%20(2010)%20Review%20CBT%20Gambling.pdf</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Gambler’s Anonymous: made a decision to turn our will and lives over to the care of this Power of our own understanding.  </a:t>
            </a:r>
          </a:p>
          <a:p>
            <a:r>
              <a:rPr lang="en-US" dirty="0"/>
              <a:t>Alcoholic’s Anonymous: made a decision to turn our will and our lives over to the care of God, as we understand Him.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2603473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Gambler’s Anonymous: made a searching and fearless moral and financial inventory of ourselves.  </a:t>
            </a:r>
          </a:p>
          <a:p>
            <a:r>
              <a:rPr lang="en-US" dirty="0"/>
              <a:t>Alcoholic’s Anonymous: made a searching and fearless moral inventory of ourselves.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1189817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Gambler’s Anonymous: admitted to ourselves and another human being the exact nature of our wrongs.  </a:t>
            </a:r>
          </a:p>
          <a:p>
            <a:r>
              <a:rPr lang="en-US" dirty="0"/>
              <a:t>Alcoholics Anonymous: Admitted to God, to ourselves, and another human being the exact nature of our wrongs.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1577447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6.  Gamblers Anonymous: were entirely ready to have these defects of character removed. </a:t>
            </a:r>
          </a:p>
          <a:p>
            <a:r>
              <a:rPr lang="en-US" dirty="0"/>
              <a:t>Alcoholics Anonymous: were entirely ready to have God remove these defects of character.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4280999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7.  Gamblers Anonymous: humbly asked God (of our understanding) to remove our shortcomings.  </a:t>
            </a:r>
          </a:p>
          <a:p>
            <a:r>
              <a:rPr lang="en-US" dirty="0"/>
              <a:t>Alcoholics Anonymous: humbly asked Him to remove our shortcomings.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47218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8.  Gamblers Anonymous: made a list of all persons we had harmed and became willing to make amends to them all.  </a:t>
            </a:r>
          </a:p>
          <a:p>
            <a:r>
              <a:rPr lang="en-US" dirty="0"/>
              <a:t>Alcoholics Anonymous: made a list of all persons we had harmed and became willing to make amends to them all.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2399095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9.  Gamblers Anonymous: made direct amends to such people wherever possible, except when to do so would injure them or others.  </a:t>
            </a:r>
          </a:p>
          <a:p>
            <a:r>
              <a:rPr lang="en-US" dirty="0"/>
              <a:t>Alcoholics Anonymous: made direct amends to such people wherever possible, except when to do so would injure them or others.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63275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10.  Gamblers Anonymous: continue to take personal inventory and when we were wrong, promptly admitted it.  </a:t>
            </a:r>
          </a:p>
          <a:p>
            <a:r>
              <a:rPr lang="en-US" dirty="0"/>
              <a:t>Alcoholics Anonymous: continue to take personal inventory, and when we were wrong, promptly admitted it.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3508136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11. Gamblers Anonymous: sought through prayer and meditation to improve our conscious contact with God, as we understood Him, praying only for knowledge of His will for us, and the power to carry that out. </a:t>
            </a:r>
          </a:p>
          <a:p>
            <a:r>
              <a:rPr lang="en-US" dirty="0"/>
              <a:t>Alcoholics Anonymous: sought through prayer and meditation to improve our conscious contact with God, as we understood Him, praying only for knowledge of His will for us, and the power to carry that out.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206235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12. Gamblers Anonymous: having made an effort to practice these principles in all of our affairs, we tried to carry this message to other compulsive gamblers.  </a:t>
            </a:r>
          </a:p>
          <a:p>
            <a:r>
              <a:rPr lang="en-US" dirty="0"/>
              <a:t>Alcoholics Anonymous: having had a spiritual awakening as the result of these steps, we tried to carry this message to other alcoholics, and to practice these principles in all our affairs.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118177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Motivational Interviewing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Abstinence is a process that starts with helping the client understand how to abstain and cope with their urges without turning to gambling.  Client’s are encouraged to think about how abstinence could influence their life. One of the most difficult and important aspects of abstinence is for gamblers to substitute the gambling behavior with new routines. Gambling has probably become a huge part of their life, and to stop it abruptly can leave them with the perception that they have no enjoyable comparable activity, and no other way to get the feeling they feel when gambling.  The therapist’s task is to help the gambler focus on learning to enjoy life and cope in new ways.  This might mean coming to understand feelings, fears and needs, so the client no longer feels he or she must hide or escape by gambling.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2956229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5-20 minutes on resilience + trial and error in achieving success with counseling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https://youtu.be/k-AuckD8Hto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1095987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small number of gambling treatment outcome studies have focused on the abstinence-­‐based treatment approach.  The Brecksville unit of the Cleveland Veteran’s Affairs Medical Center has offered inpatient, highly structured gambling treatment for nearly forty years, and the center has reported on treatment outcomes in two studies.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1284302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one study conducted in the 1980’s, 60 clients were contacted post-­‐treatment and slightly more than one half reported complete abstinence from gambling for the year following treatment. 22% reported significant reductions in gambling activity.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3213421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second study three years later, researchers contacted 66 former clients at six months post treatment. 32 clients, slightly fewer than one half, reported complete abstinence.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3431595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separate studies involving 5 different treatment programs, researchers found most clients significantly reduced their gambling activity by the end of treatment; however, dropout was high, and few clients had achieved complete abstinence, regardless of discharge status.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2320313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large-­scale gambling treatment evaluations have been conducted in statewide treatment program systems.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277566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Minnesota’s first statewide study of state funded treatment programs, most clients were found to have achieved significant reductions in gambling frequency and problem severity. Social functioning and vocational responsibilities were also improved.  Nearly one third of the sample left treatment against staff advice, but, as a whole, still exhibited improvement at six and twelve month follow up.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4128279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Abt’s study in 1997 further validated the previous study’s findings.  In addition, Abt and colleagues also evaluated and compared the primary type of therapy conducted in each treatment setting. Most of the six programs were multimodal, four programs were more strongly cognitive-behavioral, and two had a stronger family systems orientation. The</a:t>
            </a:r>
            <a:r>
              <a:rPr lang="en-US" baseline="0" dirty="0"/>
              <a:t> </a:t>
            </a:r>
            <a:r>
              <a:rPr lang="en-US" dirty="0"/>
              <a:t>differences in treatment orientation were not found to have had any effect on treatment outcome.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2933596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Natural Recovery</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3794241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Motivational interviewing is a therapeutic intervention for helping individuals assess their need for treatment and commit to treatment if needed.  In brief, the intervention’s effectiveness hinges on the interviewer’s ability to engage individuals in activities designed to bridge the gap between the life the individual has, and the life the individual wants.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662541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is true with other addictions, many gambling addicted individuals recover without professional treatment.  This phenomenon is known as natural recovery. Even in recovery for gambling people will refer to this as “going cold turkey.” Epidemiological studies of gambling prevalence typically disclose the existence of many individuals who report lifetime, but no current, gambling problems, indicating a natural recovery from past gambling problems. Though based on un-validated self-­report measures, the results suggest that recovery from gambling is common, and it is likely that many of those who recover do so without treatment.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344278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recovery from addiction problems without formal treatment is a common phenomenon. A 1996 study among Canada’s general population revealed that natural recovery from alcohol problems was the most typical path to recovery.  Similarly, a 1982 study by DiClemente and Prochaska found that most smokers quit on their own, thus it is possible that most gamblers also resolve their problems without treatment, particularly since, compared to other addictions, treatment and self-help groups for gamblers are not as widely available.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3599644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there have been two major epidemiological studies focusing on the use of natural recovery among people who</a:t>
            </a:r>
            <a:r>
              <a:rPr lang="en-US" baseline="0" dirty="0"/>
              <a:t> have at one time experienced problem gambling. In 2006, Slutske found that the majority of people who stop gambling do so without seeking professional help in the form of treatment or participating in GA. Among those who do stop, only 7-12% sought treatment.</a:t>
            </a:r>
          </a:p>
          <a:p>
            <a:endParaRPr lang="en-US" baseline="0" dirty="0"/>
          </a:p>
          <a:p>
            <a:r>
              <a:rPr lang="en-US" baseline="0" dirty="0"/>
              <a:t>Then in 2009, Slutske and colleagues explored the  incidence of natural recovery through the process of a National Australian Twin Study. This study found that most individuals, 82%, will recover without treatment. Included in this study was a measure for gender differences in recovery, which indicated men are more likely to succeed through natural recovery than women.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2992370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In a study in 2000 comparing resolved, or former, and active gamblers, researchers used the structured clinical interview for the DSM-­IV criteria to assess lifetime gambling and related problems.  Comorbid depression, substance abuse, life events in the two years prior to, and one year following where applicable , as well as the resolution circumstance for the gambling problem were all topics explored in this study.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1534611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study population of 106 adults represented a credible cross section of the gambling population based on previous studies of gamblers who seek treatment. 43 were resolved, or former, gamblers. 63 were non‐resolved.  The study population was evenly divided between men and women.  The mean age of study participants was 42 years.  The mean score on the South Oaks Gambling Screen was twelve. 94% also met DSM-­IV criteria for pathological gambling. The remaining 6% averaged 3.3 of the 5 criteria required for diagnosis. Approximately 50% of the sample reported lifetime experience of mood or substance abuse disorders.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309373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Resolved gamblers reported a variety of reasons for quitting gambling, mostly related to emotional and financial factors. </a:t>
            </a:r>
            <a:r>
              <a:rPr lang="en-US" sz="1400" dirty="0"/>
              <a:t>In addition to life events, recovered gamblers reported intrinsic motivational factors such as "will power," self-respect, goal commitment, pride/sense of accomplishment  as key factors for maintaining change.</a:t>
            </a:r>
          </a:p>
          <a:p>
            <a:r>
              <a:rPr lang="en-US" dirty="0"/>
              <a:t>The resolved gamblers did not experience a greater number of precipitating life events compared with active gamblers but did report an increase in positive and a decrease in negative life events in the year after resolution. Both resolved and active gamblers who had relatively more severe problems were more likely to have had treatment or self-­help involvement. Ignorance of treatment and stigma were the most common reasons for not seeking treatment.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34880326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ill Sans" charset="0"/>
                <a:ea typeface="+mn-ea"/>
                <a:cs typeface="+mn-cs"/>
              </a:rPr>
              <a:t>The study’s findings highlighted important differences between the recovery process for gambling as compared to alcohol or other drug addictions. Negative life events were equally prevalent among resolved and active gamblers, suggesting gamblers did not necessarily hit rock bottom before deciding to quit. At any given time, a significant number of individuals are experiencing gambling problems, and it is possible that more problem gamblers would access treatment if services were a more routine element of the behavioral healthcare continuum. Cross training of service providers is important to enable gambling treatment services to be integrated into general mental health and addictions services. As more programs incorporate gambling specific programs, it is important to place a higher emphasis on reinforcing natural recovery pathways and simplifying patient access to recovery support information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1049721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Harm Reduction </a:t>
            </a:r>
            <a:r>
              <a:rPr lang="en-US" sz="1200" dirty="0">
                <a:solidFill>
                  <a:schemeClr val="tx1"/>
                </a:solidFill>
              </a:rPr>
              <a:t>&amp; Early Intervention</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57</a:t>
            </a:fld>
            <a:endParaRPr lang="en-US" dirty="0"/>
          </a:p>
        </p:txBody>
      </p:sp>
    </p:spTree>
    <p:extLst>
      <p:ext uri="{BB962C8B-B14F-4D97-AF65-F5344CB8AC3E}">
        <p14:creationId xmlns:p14="http://schemas.microsoft.com/office/powerpoint/2010/main" val="71643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for 5-20 minutes on Abstinence in gambling treatment versus harm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https://youtu.be/MfSISHqdax8</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58</a:t>
            </a:fld>
            <a:endParaRPr lang="en-US" dirty="0"/>
          </a:p>
        </p:txBody>
      </p:sp>
    </p:spTree>
    <p:extLst>
      <p:ext uri="{BB962C8B-B14F-4D97-AF65-F5344CB8AC3E}">
        <p14:creationId xmlns:p14="http://schemas.microsoft.com/office/powerpoint/2010/main" val="1789888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Harm reduction approaches to gambling addiction treatment includes interventions with the goal of controlling or setting limits on one’s gambling </a:t>
            </a:r>
            <a:r>
              <a:rPr lang="en-US" sz="1400" dirty="0"/>
              <a:t>as well as reduce the harm of any gambling to an individual or their family.  </a:t>
            </a:r>
          </a:p>
          <a:p>
            <a:r>
              <a:rPr lang="en-US" dirty="0"/>
              <a:t>The issue of harm reduction or controlled gambling has tended to elicit emotional responses, which have been highly critical. Some consider a treatment goal of controlled gambling as heretical, an approach that undermines the foundation of traditional addictions recovery and treatment.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59</a:t>
            </a:fld>
            <a:endParaRPr lang="en-US" dirty="0"/>
          </a:p>
        </p:txBody>
      </p:sp>
    </p:spTree>
    <p:extLst>
      <p:ext uri="{BB962C8B-B14F-4D97-AF65-F5344CB8AC3E}">
        <p14:creationId xmlns:p14="http://schemas.microsoft.com/office/powerpoint/2010/main" val="345264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on CNL-501 Week 3 – Slides 2 through 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https://youtu.be/RSDgHOMLX6g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468245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 Reduction: Research.  Many gambling treatment programs in the United States employ abstinence-based approaches; however, many programs in Canada are doing preliminary work using harm-­reduction approaches and appear to have achieved some success with gamblers who may be at risk for progression to severe levels of addiction.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60</a:t>
            </a:fld>
            <a:endParaRPr lang="en-US" dirty="0"/>
          </a:p>
        </p:txBody>
      </p:sp>
    </p:spTree>
    <p:extLst>
      <p:ext uri="{BB962C8B-B14F-4D97-AF65-F5344CB8AC3E}">
        <p14:creationId xmlns:p14="http://schemas.microsoft.com/office/powerpoint/2010/main" val="1170094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example of harm reduction research is the Gambling Decisions</a:t>
            </a:r>
            <a:r>
              <a:rPr lang="en-US" baseline="0" dirty="0"/>
              <a:t> Program. </a:t>
            </a:r>
            <a:r>
              <a:rPr lang="en-US" dirty="0"/>
              <a:t>This program enrolled 117 clients over the course of a year.  None met the DSM-IV criteria for pathological gambling, and the program’s goal was to assist the gambler in controlling their gambling behaviors and reducing the negative consequences of their gambling.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61</a:t>
            </a:fld>
            <a:endParaRPr lang="en-US" dirty="0"/>
          </a:p>
        </p:txBody>
      </p:sp>
    </p:spTree>
    <p:extLst>
      <p:ext uri="{BB962C8B-B14F-4D97-AF65-F5344CB8AC3E}">
        <p14:creationId xmlns:p14="http://schemas.microsoft.com/office/powerpoint/2010/main" val="3320944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found significant reductions in time spent gambling and money lost gambling, and reductions were sustained through twelve-­month follow up. The amount of money lost gambling was reduced on average from $600 pre­‐treatment to $110 at the end of treatment. Hours spent gambling dropped from 24 hours pre-treatment to eleven hours per week at one year follow up.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62</a:t>
            </a:fld>
            <a:endParaRPr lang="en-US" dirty="0"/>
          </a:p>
        </p:txBody>
      </p:sp>
    </p:spTree>
    <p:extLst>
      <p:ext uri="{BB962C8B-B14F-4D97-AF65-F5344CB8AC3E}">
        <p14:creationId xmlns:p14="http://schemas.microsoft.com/office/powerpoint/2010/main" val="492902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separate Canadian study, participants were assigned to one of three treatment conditions, and set their own treatment goals: abstinence or controlled gambling.  Overall, 84% of participants reported a significant reduction in their gambling, and 25% reported abstinence in the six months prior to twelve-­month follow up. Individuals in the waiting list group reported less involvement than subjects receiving motivational enhancement plus workbooks.  The group receiving the workbook alone showed no significant differences from either the waiting list group or the workbook plus motivational enhancement group.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63</a:t>
            </a:fld>
            <a:endParaRPr lang="en-US" dirty="0"/>
          </a:p>
        </p:txBody>
      </p:sp>
    </p:spTree>
    <p:extLst>
      <p:ext uri="{BB962C8B-B14F-4D97-AF65-F5344CB8AC3E}">
        <p14:creationId xmlns:p14="http://schemas.microsoft.com/office/powerpoint/2010/main" val="1301219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present, there is professional support growing</a:t>
            </a:r>
            <a:r>
              <a:rPr lang="en-US" baseline="0" dirty="0"/>
              <a:t> through research and professional opinions among gambling treatment professionals for the merits of a harm reduction approach. Since 2006, multiple studies have found interventions oriented toward the gambler reducing the harmful effects of their approach to gambling have been effective for maintaining reduced gambling beyond termination of treatment at both 6 month and 2 year follow ups. Additionally, the Banff criteria, proposed by Walker and a panel of highly recognized problem gambling experts, is used to evaluate the effectiveness of treatment through measures of reduced gambling behavior since the beginning of treatment rather than abstinence since the end of treatment.</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64</a:t>
            </a:fld>
            <a:endParaRPr lang="en-US" dirty="0"/>
          </a:p>
        </p:txBody>
      </p:sp>
    </p:spTree>
    <p:extLst>
      <p:ext uri="{BB962C8B-B14F-4D97-AF65-F5344CB8AC3E}">
        <p14:creationId xmlns:p14="http://schemas.microsoft.com/office/powerpoint/2010/main" val="3733208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Harm reduction: application. The results of the Canadian studies suggest that harm reduction has a place in the treatment continuum for problem gambling, particularly as an early intervention. The approach may be appropriate for gamblers who might otherwise be deterred from seeking treatment for fear abstinence is an unrealistic goal. Harm reduction approaches also leave open the option of revising treatment goals to include abstinence once interim success has been achieved. Other merits include the fact that this approach may appeal to a different client base; the type who feel abstinence is impossible but need help establishing control. Finally, harm reduction may be a useful concept at the beginning of treatment, when motivation to stop is lower, but would still allow the gambler to begin receiving professional help for their problem</a:t>
            </a:r>
            <a:r>
              <a:rPr lang="en-US" baseline="0" dirty="0"/>
              <a:t> in a less threatening way.</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65</a:t>
            </a:fld>
            <a:endParaRPr lang="en-US" dirty="0"/>
          </a:p>
        </p:txBody>
      </p:sp>
    </p:spTree>
    <p:extLst>
      <p:ext uri="{BB962C8B-B14F-4D97-AF65-F5344CB8AC3E}">
        <p14:creationId xmlns:p14="http://schemas.microsoft.com/office/powerpoint/2010/main" val="60351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Financial Issues in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66</a:t>
            </a:fld>
            <a:endParaRPr lang="en-US" dirty="0"/>
          </a:p>
        </p:txBody>
      </p:sp>
    </p:spTree>
    <p:extLst>
      <p:ext uri="{BB962C8B-B14F-4D97-AF65-F5344CB8AC3E}">
        <p14:creationId xmlns:p14="http://schemas.microsoft.com/office/powerpoint/2010/main" val="2000071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on the Meaning of Money in counseling for problem gamblers</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https://youtu.be/kCYjEd8swjs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67</a:t>
            </a:fld>
            <a:endParaRPr lang="en-US" dirty="0"/>
          </a:p>
        </p:txBody>
      </p:sp>
    </p:spTree>
    <p:extLst>
      <p:ext uri="{BB962C8B-B14F-4D97-AF65-F5344CB8AC3E}">
        <p14:creationId xmlns:p14="http://schemas.microsoft.com/office/powerpoint/2010/main" val="1533661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ill Sans" charset="0"/>
                <a:ea typeface="+mn-ea"/>
                <a:cs typeface="+mn-cs"/>
              </a:rPr>
              <a:t>The meaning of money is an important concept in the treatment of gambling. There are 2 basic types: Real money &amp; Gambling Money. Real money consists of cash, checks, electronic transfers, and similar forms of wealth used to purchase goods or services.  Gambling money consists of the gambler’s claim to personal wealth with which to gamble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68</a:t>
            </a:fld>
            <a:endParaRPr lang="en-US" dirty="0"/>
          </a:p>
        </p:txBody>
      </p:sp>
    </p:spTree>
    <p:extLst>
      <p:ext uri="{BB962C8B-B14F-4D97-AF65-F5344CB8AC3E}">
        <p14:creationId xmlns:p14="http://schemas.microsoft.com/office/powerpoint/2010/main" val="2441448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gamblers have two kinds of money: “real money” and “gambling money.” Gambling money cannot be used for anything but gambling.  Once money undergoes a cognitive conversion into gambling money, it is never converted back to “real” money. That conversion only ever goes one direction. However, gambling money is never really “lost.” Instead, the gambler convinces themselves their money is being held for them at the casino or track, and the next time they return to gamble they will win it back. </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69</a:t>
            </a:fld>
            <a:endParaRPr lang="en-US" dirty="0"/>
          </a:p>
        </p:txBody>
      </p:sp>
    </p:spTree>
    <p:extLst>
      <p:ext uri="{BB962C8B-B14F-4D97-AF65-F5344CB8AC3E}">
        <p14:creationId xmlns:p14="http://schemas.microsoft.com/office/powerpoint/2010/main" val="1984187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Motivational interviewing works hand in hand with the stages of change model, first described by James Prochaska and Carlo DiClemente. The idea behind the model is that behavior change occurs as an individual progresses through six stages, beginning with pre-­contemplation and ending with termination.  Relapse can occur anywhere along the continuum.  When relapse occurs, the client’s challenge is to avoid regressing back all the way to the pre-­contemplation stage.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3470820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accidental or unexpected money, and any windfall, is automatically converted into gambling money.  A gift from “Lady Luck” needs to be spent in her worship.  In casinos, money is always converted to chips or credits, which also helps the gambler from feeling pressured to convert it back into “real money.”.  Real money received as loans from others, even for the repayment of gambling debts, is immediately converted to gambling money.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70</a:t>
            </a:fld>
            <a:endParaRPr lang="en-US" dirty="0"/>
          </a:p>
        </p:txBody>
      </p:sp>
    </p:spTree>
    <p:extLst>
      <p:ext uri="{BB962C8B-B14F-4D97-AF65-F5344CB8AC3E}">
        <p14:creationId xmlns:p14="http://schemas.microsoft.com/office/powerpoint/2010/main" val="40775259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addiction can create chaos in all aspects of life, including finances.  The problems relating to a problem gambler’s finances may also be affecting loved ones, friends, or business partners. At this point, the gambler may be cycling through a range of emotions, including frustration, resentment, fear, anger, confusion, stress, and anxiety, as well as feeling hopeless and incompetent when it comes to dealing with financial problems. The client may feel there is no hope; that financial ruin is unavoidable. The therapist’s task is to assist the client to recognize that change is always possible.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71</a:t>
            </a:fld>
            <a:endParaRPr lang="en-US" dirty="0"/>
          </a:p>
        </p:txBody>
      </p:sp>
    </p:spTree>
    <p:extLst>
      <p:ext uri="{BB962C8B-B14F-4D97-AF65-F5344CB8AC3E}">
        <p14:creationId xmlns:p14="http://schemas.microsoft.com/office/powerpoint/2010/main" val="2185262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Taking an honest look at their financial situation is one of the most difficult aspects of recovery for gamblers and their loved ones.  Within the family, money and love can be so intermingled that any attempt to change the financial status quo can be threatening to the gambler. If the spouse starts to pull away financially, the gambler may become extremely angry; they may become angry as their access to funds becomes limited; emotional buttons may be pushed, and arguments may ensue.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72</a:t>
            </a:fld>
            <a:endParaRPr lang="en-US" dirty="0"/>
          </a:p>
        </p:txBody>
      </p:sp>
    </p:spTree>
    <p:extLst>
      <p:ext uri="{BB962C8B-B14F-4D97-AF65-F5344CB8AC3E}">
        <p14:creationId xmlns:p14="http://schemas.microsoft.com/office/powerpoint/2010/main" val="1423924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“Enabling” describes behavior loved ones of a gambler make </a:t>
            </a:r>
            <a:r>
              <a:rPr lang="en-US" sz="1400" dirty="0"/>
              <a:t>that consciously or unconsciously contributes to allowing gambling to continue. </a:t>
            </a:r>
            <a:r>
              <a:rPr lang="en-US" dirty="0"/>
              <a:t>If loved ones cover up for a gambler, lend them money, lie for them, make it easier for them to continue to gamble, or even encourage them to gamble, they are enabling.  Loved ones must be helped to understand that in financial matters, no matter how much is given to a gambler, it will never be enough.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73</a:t>
            </a:fld>
            <a:endParaRPr lang="en-US" dirty="0"/>
          </a:p>
        </p:txBody>
      </p:sp>
    </p:spTree>
    <p:extLst>
      <p:ext uri="{BB962C8B-B14F-4D97-AF65-F5344CB8AC3E}">
        <p14:creationId xmlns:p14="http://schemas.microsoft.com/office/powerpoint/2010/main" val="3923615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Saying no can be difficult and at times put family members safety at risk.  Before discussing attempts for family members or concerned others to withhold money or refuse a gambler's request for money, be sure to do a safety assessment.  Current research has confirmed high potential for domestic violence in relationships where problem gambling is involved.</a:t>
            </a:r>
          </a:p>
          <a:p>
            <a:endParaRPr lang="en-US" sz="1400" dirty="0"/>
          </a:p>
          <a:p>
            <a:r>
              <a:rPr lang="en-US" dirty="0"/>
              <a:t>It can be challenging to say “no” to a gambler’s plea for monetary assistance, particularly when a loved one knows the consequences of the decision.  If saying “no” involves others, such as children, or a mother or father, it can be incredibly hard to stand firm. The therapist’s task is to remind loved ones that bailing out the gambler provides the breathing room necessary for them to start the cycle all over again. It is when the consequences begin to affect them personally, and often in devastating ways, that gamblers may begin to face reality.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74</a:t>
            </a:fld>
            <a:endParaRPr lang="en-US" dirty="0"/>
          </a:p>
        </p:txBody>
      </p:sp>
    </p:spTree>
    <p:extLst>
      <p:ext uri="{BB962C8B-B14F-4D97-AF65-F5344CB8AC3E}">
        <p14:creationId xmlns:p14="http://schemas.microsoft.com/office/powerpoint/2010/main" val="263168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process of limiting the gamblers’ access to family funds should be done only after the safety of family members or concerned others is assured. Once you have made that assessment, action can begin to preserve the remaining financial resources for the family. For the gambler this may feel demeaning; however, it can be perceived as liberating and provide the gambler with peace of mind from temptation as they move through their program of change.  If the spouse is the primary breadwinner, limiting the gambler’s access to funds may proceed from a position of strength.  If the gambler is the primary breadwinner, the spouse may need to strengthen their position by beginning to build a separate financial history.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75</a:t>
            </a:fld>
            <a:endParaRPr lang="en-US" dirty="0"/>
          </a:p>
        </p:txBody>
      </p:sp>
    </p:spTree>
    <p:extLst>
      <p:ext uri="{BB962C8B-B14F-4D97-AF65-F5344CB8AC3E}">
        <p14:creationId xmlns:p14="http://schemas.microsoft.com/office/powerpoint/2010/main" val="4202865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When talking with a gambler and their loved ones, it is important to discuss creating a financial protection plan.  This is a plan that both the gambler and loved ones develop jointly to protect their money from gambling.  This approach emphasizes that they are working together as a team against gambling.  This is a positive way of describing this intervention and can be more effective than implying that the loved one is taking financial control away from the gambler.</a:t>
            </a:r>
          </a:p>
          <a:p>
            <a:pPr defTabSz="966612">
              <a:defRPr/>
            </a:pPr>
            <a:endParaRPr lang="en-US" sz="1200" dirty="0"/>
          </a:p>
          <a:p>
            <a:pPr defTabSz="966612">
              <a:defRPr/>
            </a:pPr>
            <a:r>
              <a:rPr lang="en-US" sz="1200" dirty="0"/>
              <a:t>Making this plan begins with a series of steps and can include closing all joint accounts and re-­opening them in the name of the non-­gambling spouse, partner, friend,</a:t>
            </a:r>
            <a:r>
              <a:rPr lang="en-US" sz="1200" baseline="0" dirty="0"/>
              <a:t> </a:t>
            </a:r>
            <a:r>
              <a:rPr lang="en-US" sz="1200" dirty="0"/>
              <a:t>or other trusted individual. Eliminating access to any accounts opened in children’s names.  Deciding not to keep excess cash on hand. Arranging to have paychecks given to the non-­gambling spouse, partner, or other trusted individual. Making plans to remove all checks, credit or debit cards, insurance policies, deeds, titles to property, jewelry or other items of value from the home to a secure place where the gambler cannot gain access. And, Having the gambler sign a quit claim deed, which relinquishes the gambler’s right, title, and interest to all real property, and is done to prevent liens from being placed on properties due to the gambler’s debt. </a:t>
            </a:r>
          </a:p>
          <a:p>
            <a:endParaRPr lang="en-US" sz="1200" dirty="0"/>
          </a:p>
          <a:p>
            <a:pPr defTabSz="966612">
              <a:defRPr/>
            </a:pPr>
            <a:r>
              <a:rPr lang="en-US" sz="1200" dirty="0"/>
              <a:t>This is the basic menu of money protection options that should be discussed and considered. More creative and situation specific options may present themselves over the course of working with gamblers and their families. Remember that along with motivation to stop gambling, there may be a very separate and different stage of motivation that the gambler experiences when it comes to dealing with money. Both the gambler and loved ones may not yet be ready to act on all these recommendations.  Support where they are willing to begin and enhance motivation to develop a comprehensive money protection plan from there.</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76</a:t>
            </a:fld>
            <a:endParaRPr lang="en-US" dirty="0"/>
          </a:p>
        </p:txBody>
      </p:sp>
    </p:spTree>
    <p:extLst>
      <p:ext uri="{BB962C8B-B14F-4D97-AF65-F5344CB8AC3E}">
        <p14:creationId xmlns:p14="http://schemas.microsoft.com/office/powerpoint/2010/main" val="1587381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in getting to the truth is a complete and accurate account of the gambler’s present financial circumstances. This will require asking the gambler and locating documentation for all accounts, obtaining credit reports, examining balances on all charge accounts, listing any money owed to family, friends, and others, and, if applicable, examining the financial records of any businesses owned by the gambler, or the gambler and his family. The</a:t>
            </a:r>
            <a:r>
              <a:rPr lang="en-US" baseline="0" dirty="0"/>
              <a:t> gambler being </a:t>
            </a:r>
            <a:r>
              <a:rPr lang="en-US" dirty="0"/>
              <a:t>honest with themselves and others is essential to overcoming financial problems. Nothing will change until the gambler takes charge of their life, and the gambler needs to be a fully active participant in any financial recovery, even if someone else is taking over the gambler’s access to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 versed in all the proper questioning as a clinician, Gamblers Anonymous offers a type of meeting called Pressure Relief where meeting leaders use an in-depth packet to collect this degree of information. It can be a useful clinical activity to replicate this meeting if the client has not participated in this already as a recovery activity.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77</a:t>
            </a:fld>
            <a:endParaRPr lang="en-US" dirty="0"/>
          </a:p>
        </p:txBody>
      </p:sp>
    </p:spTree>
    <p:extLst>
      <p:ext uri="{BB962C8B-B14F-4D97-AF65-F5344CB8AC3E}">
        <p14:creationId xmlns:p14="http://schemas.microsoft.com/office/powerpoint/2010/main" val="29031453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 concerns, such as taxes or filing a quitclaim deed may require professional legal assistance. Also, gamblers may, in desperation, falsely and fraudulently sign a spouse, partner, parent, or friend’s name to loan guarantees, credit cards, checks, or other financial documents. Any plan for management of debt should be sensitive to the impact on other family members, including careful consideration of the family’s safety.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78</a:t>
            </a:fld>
            <a:endParaRPr lang="en-US" dirty="0"/>
          </a:p>
        </p:txBody>
      </p:sp>
    </p:spTree>
    <p:extLst>
      <p:ext uri="{BB962C8B-B14F-4D97-AF65-F5344CB8AC3E}">
        <p14:creationId xmlns:p14="http://schemas.microsoft.com/office/powerpoint/2010/main" val="18984601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essential for the gambler to take inventory of where things stand.  This includes gathering all financial documents, analyzing debts and assets, beginning with documenting all known debts and assets, estimating assets used in gambling, and constructing a balance sheet illustrating all remaining assets and liabilities. The balance sheet should detail assets, income, expenses, and debt.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79</a:t>
            </a:fld>
            <a:endParaRPr lang="en-US" dirty="0"/>
          </a:p>
        </p:txBody>
      </p:sp>
    </p:spTree>
    <p:extLst>
      <p:ext uri="{BB962C8B-B14F-4D97-AF65-F5344CB8AC3E}">
        <p14:creationId xmlns:p14="http://schemas.microsoft.com/office/powerpoint/2010/main" val="394408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stage is marked by certain thought processes and behaviors.  In the pre-­contemplative stage, the individual has not yet acknowledged that there is a behavior that needs to be changed.  An individual who has progressed to the contemplation stage recognizes there is a problem but is not yet ready to make the change.  In the preparation stage, the individual has decided to change, and is preparing.  The action stage marks the individual’s actual behavior change.  In the maintenance stage, the individual is sustaining the behavior change begun in the actions stage.  The termination stage describes the conclusion of structured treatment, and transition into recovery. Relapse, or, recycling, includes the commonly occurring setbacks the individual may experience.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1126514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problem gamblers, spending habits have been</a:t>
            </a:r>
            <a:r>
              <a:rPr lang="en-US" baseline="0" dirty="0"/>
              <a:t> skewed to prioritize gambling over other necessary expenses, often overlooking monthly bills such as rent or mortgage, utilities, and other services. Since money is the fuel for a gambling addiction, it should be mandatory as part of treatment to incorporate the construction of a financial plan into the therapeutic approach. </a:t>
            </a:r>
            <a:r>
              <a:rPr lang="en-US" dirty="0"/>
              <a:t>To restore balance to family finances, the gambler needs to create a structured spending plan. This is called a budget. While the debt and assets summary produces a balance sheet, or snapshot, a budget is a spending plan, typically based on monthly expenses. The budget consists of a list of current sources of income and a list of all expenses. Cash flow equals total monthly income minus total monthly expenses. Negative cash flow means the gambler must examine spending habits and create new money management goals.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80</a:t>
            </a:fld>
            <a:endParaRPr lang="en-US" dirty="0"/>
          </a:p>
        </p:txBody>
      </p:sp>
    </p:spTree>
    <p:extLst>
      <p:ext uri="{BB962C8B-B14F-4D97-AF65-F5344CB8AC3E}">
        <p14:creationId xmlns:p14="http://schemas.microsoft.com/office/powerpoint/2010/main" val="54321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monthly expense budget takes into account how much money will be allowed for each budget item every month. Ideally, it will also help the gambler include saving as part of the overall plan. One way to help ensure this plan will succeed is to include in the budget an emergency fund for potential expenses. Be mindful of establishing exact parameters for how this emergency fund will work, who has access, and appropriate scenarios for utilizing these funds. Especially early on, it will be tempting for the gambler to convert this emergency fund into “gambling money” so appropriate precautions should be made for any money not being utilized specifically in the planned budget.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81</a:t>
            </a:fld>
            <a:endParaRPr lang="en-US" dirty="0"/>
          </a:p>
        </p:txBody>
      </p:sp>
    </p:spTree>
    <p:extLst>
      <p:ext uri="{BB962C8B-B14F-4D97-AF65-F5344CB8AC3E}">
        <p14:creationId xmlns:p14="http://schemas.microsoft.com/office/powerpoint/2010/main" val="26843908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counseling may be helpful for the gambler and family to get back on track. “Pressure relief,” a service provided by some Gamblers Anonymous fellowships, can also assist the gambler and family members in addressing financial, emotional, legal, and other problems.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82</a:t>
            </a:fld>
            <a:endParaRPr lang="en-US" dirty="0"/>
          </a:p>
        </p:txBody>
      </p:sp>
    </p:spTree>
    <p:extLst>
      <p:ext uri="{BB962C8B-B14F-4D97-AF65-F5344CB8AC3E}">
        <p14:creationId xmlns:p14="http://schemas.microsoft.com/office/powerpoint/2010/main" val="3488242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Debt consolidation and consumer credit services negotiate with creditors and re-­organize payment schedules and payment amounts. They also negotiate whether debt consolidation appears on a consumer credit report.  In choosing a service, it is important to select one that has experience working with gamblers.  Alternatively, some gamblers and their families can successfully set up their own plan for debt reduction and repayment. Often, bankruptcy may be the only option; however, this can be a form of bailout and should only be viewed as a last resort. Taxes pose special concerns as well, and professional assistance may be required to resolve issues relating to the liability for back taxes and innocent spouse relief.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83</a:t>
            </a:fld>
            <a:endParaRPr lang="en-US" dirty="0"/>
          </a:p>
        </p:txBody>
      </p:sp>
    </p:spTree>
    <p:extLst>
      <p:ext uri="{BB962C8B-B14F-4D97-AF65-F5344CB8AC3E}">
        <p14:creationId xmlns:p14="http://schemas.microsoft.com/office/powerpoint/2010/main" val="37406075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Legal Issues in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84</a:t>
            </a:fld>
            <a:endParaRPr lang="en-US" dirty="0"/>
          </a:p>
        </p:txBody>
      </p:sp>
    </p:spTree>
    <p:extLst>
      <p:ext uri="{BB962C8B-B14F-4D97-AF65-F5344CB8AC3E}">
        <p14:creationId xmlns:p14="http://schemas.microsoft.com/office/powerpoint/2010/main" val="11662405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conducted within Gamblers Anonymous and treatment settings show that 50‐67% of diagnosed gamblers have committed a crime related to their gambling. In a </a:t>
            </a:r>
            <a:r>
              <a:rPr lang="en-US" dirty="0" err="1"/>
              <a:t>HelpLine</a:t>
            </a:r>
            <a:r>
              <a:rPr lang="en-US" dirty="0"/>
              <a:t> study of problem gamblers, 20% admitted crime, and 11.5% were arrested. The Florida Council on Compulsive Gambling’s 2002 study found that adult problem and pathological gamblers were four times more likely to have been arrested than non-­problem gamblers, and adolescent problem gamblers were more likely to have stolen, bought or sold stolen property, and taken money from family or friends to pay gambling debts.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85</a:t>
            </a:fld>
            <a:endParaRPr lang="en-US" dirty="0"/>
          </a:p>
        </p:txBody>
      </p:sp>
    </p:spTree>
    <p:extLst>
      <p:ext uri="{BB962C8B-B14F-4D97-AF65-F5344CB8AC3E}">
        <p14:creationId xmlns:p14="http://schemas.microsoft.com/office/powerpoint/2010/main" val="17931833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Researchers have identified three related factors that contribute to criminal behaviors in problem gamblers: social attachments, personality, and addiction pressures.  Similarly, 15% of gamblers studied in treatment and GA programs meet the criteria for antisocial personality disorder.  The antisocial problem gambler is associated with having held a large number of jobs, substance abuse, and early onset of gambling and non-­gambling related criminal activity.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86</a:t>
            </a:fld>
            <a:endParaRPr lang="en-US" dirty="0"/>
          </a:p>
        </p:txBody>
      </p:sp>
    </p:spTree>
    <p:extLst>
      <p:ext uri="{BB962C8B-B14F-4D97-AF65-F5344CB8AC3E}">
        <p14:creationId xmlns:p14="http://schemas.microsoft.com/office/powerpoint/2010/main" val="19263073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has been considered a vice in the legal system for many years.  Currently, police departments still place gambling crimes in the “vice” squad with drug and prostitution crimes. The primary questions related to how the legal and justice systems handle these cases focus on the culpability of the gambler. Is the client insane and not responsible, morally weak, or deserving of punishment?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87</a:t>
            </a:fld>
            <a:endParaRPr lang="en-US" dirty="0"/>
          </a:p>
        </p:txBody>
      </p:sp>
    </p:spTree>
    <p:extLst>
      <p:ext uri="{BB962C8B-B14F-4D97-AF65-F5344CB8AC3E}">
        <p14:creationId xmlns:p14="http://schemas.microsoft.com/office/powerpoint/2010/main" val="3134164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these questions often present the courts with additional concerns related to the nature of gambling as an addiction. Is the gambler to blame, or are they “ill?”  This distinction must be made because the legal system does not punish the “ill.” Persons deemed ill to the point of being “legally</a:t>
            </a:r>
            <a:r>
              <a:rPr lang="en-US" baseline="0" dirty="0"/>
              <a:t> insane” </a:t>
            </a:r>
            <a:r>
              <a:rPr lang="en-US" dirty="0"/>
              <a:t>are relieved of responsibility for their actions due to being viewed as mentally challenged or psychotic. One case, the United States versus Hinckley, did find the gambler innocent because the expert testimony stated the man was a pathological gambler and that was why he stole over $100,000 from a widows and orphans fund, but…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88</a:t>
            </a:fld>
            <a:endParaRPr lang="en-US" dirty="0"/>
          </a:p>
        </p:txBody>
      </p:sp>
    </p:spTree>
    <p:extLst>
      <p:ext uri="{BB962C8B-B14F-4D97-AF65-F5344CB8AC3E}">
        <p14:creationId xmlns:p14="http://schemas.microsoft.com/office/powerpoint/2010/main" val="31144162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he was innocent by reason of insanity, he was committed to the state hospital for care and quote “treatment.”  Since Hinckley, the insanity defense has been abandoned at the recommendation of gambling treatment experts.  Mitigating circumstances are the focus of defense for an addicted gambler.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89</a:t>
            </a:fld>
            <a:endParaRPr lang="en-US" dirty="0"/>
          </a:p>
        </p:txBody>
      </p:sp>
    </p:spTree>
    <p:extLst>
      <p:ext uri="{BB962C8B-B14F-4D97-AF65-F5344CB8AC3E}">
        <p14:creationId xmlns:p14="http://schemas.microsoft.com/office/powerpoint/2010/main" val="53421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In the pre-­contemplative stage, the client may be defensive and unconvinced his or her behavior is a problem.  The therapist’s task is to raise doubt and increase the client’s perception of the risks and problems they are experiencing in connection with the current behavior. Specific activities might include sharing information or considering the fact that there are choices. You should also consider educating the client on terminology used to describe problem gambling or addiction.  Describing some of the actions and feelings of problem gamblers can be useful in forming a basic awareness.  Describing scenarios of other problem gamblers can serve to decrease resistance. Although there is likely an unwillingness to change now, the therapist is leading the client to eventually be open enough to “just think about it.“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10433753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Trajan Pro" pitchFamily="18" charset="0"/>
                <a:ea typeface="Calibri" panose="020F0502020204030204" pitchFamily="34" charset="0"/>
                <a:cs typeface="Calibri" panose="020F0502020204030204" pitchFamily="34" charset="0"/>
                <a:sym typeface="Calibri" panose="020F0502020204030204" pitchFamily="34" charset="0"/>
              </a:rPr>
              <a:t>Several factors influence the court experience for problem gamblers. A key factor is the McNaughten rule, which governs the cognitive testing of clients.  Do they know right from wrong? Minors, the psychotic, and the mentally challenged are not held at the same letter of the law as they are found to be incapable of telling right from wrong.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90</a:t>
            </a:fld>
            <a:endParaRPr lang="en-US" dirty="0"/>
          </a:p>
        </p:txBody>
      </p:sp>
    </p:spTree>
    <p:extLst>
      <p:ext uri="{BB962C8B-B14F-4D97-AF65-F5344CB8AC3E}">
        <p14:creationId xmlns:p14="http://schemas.microsoft.com/office/powerpoint/2010/main" val="16989203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McNaughten rule, an individual is responsible for his behavior, or it must be clearly proved that at the time of committing the act, the party accused was laboring under such a defect of reason from disease of the mind, as not to know the nature and quality of the act he was doing; or, if he did know, that he did not know that what he was doing was wrong.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91</a:t>
            </a:fld>
            <a:endParaRPr lang="en-US" dirty="0"/>
          </a:p>
        </p:txBody>
      </p:sp>
    </p:spTree>
    <p:extLst>
      <p:ext uri="{BB962C8B-B14F-4D97-AF65-F5344CB8AC3E}">
        <p14:creationId xmlns:p14="http://schemas.microsoft.com/office/powerpoint/2010/main" val="10228170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Closely related to the McNaughten rule are the Frye and Daubert standards, which governs the admissibility of scientific evidence in legal proceedings.  To meet these standards, scientific evidence presented to the court by expert witnesses must be interpreted by the court as “generally accepted by a meaningful segment of the associated scientific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Considerations for the legitimacy of the findings are introduced in the Daubert standard, which provides a check and balance for judges and juries not to be swayed by an untoward defense manipulation pretending to be scientific.</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92</a:t>
            </a:fld>
            <a:endParaRPr lang="en-US" dirty="0"/>
          </a:p>
        </p:txBody>
      </p:sp>
    </p:spTree>
    <p:extLst>
      <p:ext uri="{BB962C8B-B14F-4D97-AF65-F5344CB8AC3E}">
        <p14:creationId xmlns:p14="http://schemas.microsoft.com/office/powerpoint/2010/main" val="22478053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intend to be an expert or fact witness as part of your work with problem gamblers, knowing the related standards can be critical. For clinicians who may be called upon to attest to their client’s diagnosis or aspects of their presentation in</a:t>
            </a:r>
            <a:r>
              <a:rPr lang="en-US" baseline="0" dirty="0"/>
              <a:t> therapy, it is useful to understand how the courts make determinations, and what questions they are seeking to be answered. Any testimony made for cases of current or past clients should be made ethically, and with the client's best interests in mind. If brought in under a court order, it is also necessary to clarify specifically what information is required and be certain to satisfy the intent of the court order while also being willing to advocate for the rights your client has to confidentiality in an appropriate manner. Any questions you have pertaining to providing testimony should be explored using your state or professional ethical codes. It is important to remember that these court proceedings require you as part of an effort to determine for the court the patients’ </a:t>
            </a:r>
            <a:r>
              <a:rPr lang="en-US" dirty="0"/>
              <a:t>state of mind related to their gambling behaviors and related alleged crimes.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93</a:t>
            </a:fld>
            <a:endParaRPr lang="en-US" dirty="0"/>
          </a:p>
        </p:txBody>
      </p:sp>
    </p:spTree>
    <p:extLst>
      <p:ext uri="{BB962C8B-B14F-4D97-AF65-F5344CB8AC3E}">
        <p14:creationId xmlns:p14="http://schemas.microsoft.com/office/powerpoint/2010/main" val="31276288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Mitigating circumstances have been used successfully in disbarments, tax cases, bankruptcies, divorce proceedings, civil cases, criminal cases, embezzlement, bad checks, larceny, forgery, and personal injury claims.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94</a:t>
            </a:fld>
            <a:endParaRPr lang="en-US" dirty="0"/>
          </a:p>
        </p:txBody>
      </p:sp>
    </p:spTree>
    <p:extLst>
      <p:ext uri="{BB962C8B-B14F-4D97-AF65-F5344CB8AC3E}">
        <p14:creationId xmlns:p14="http://schemas.microsoft.com/office/powerpoint/2010/main" val="24875086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clinician’s testimony can influence court decisions regarding sentencing for gambling-related crimes. Alternative sentences to jail time can include any or all of the following:  court ordered treatment for the gambling disorder in a licensed treatment facility. Outpatient therapy by a licensed, certified therapist, specialized in gambling addiction; rehabilitation and restitution in which the gambler is ordered to perform community service or repay debts owed, and active participation in treatment and appropriate self-help groups.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95</a:t>
            </a:fld>
            <a:endParaRPr lang="en-US" dirty="0"/>
          </a:p>
        </p:txBody>
      </p:sp>
    </p:spTree>
    <p:extLst>
      <p:ext uri="{BB962C8B-B14F-4D97-AF65-F5344CB8AC3E}">
        <p14:creationId xmlns:p14="http://schemas.microsoft.com/office/powerpoint/2010/main" val="41835862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Strides have been made in recent years for the justice system to acknowledge the role it can play</a:t>
            </a:r>
            <a:r>
              <a:rPr lang="en-US" baseline="0" dirty="0"/>
              <a:t> in the recurrence and rehabilitation of addiction related crimes. Beginning with the Notre Dame Law Review in 1999, courts have begun to see themselves as proactive agents of change. When a person is charged with a crime coinciding with a psychological addiction, this establishes a cycle of behaviors, charges, incarceration, release, and then relapses propelling the sequence to re-occur. By using the criminal charges and incarceration as a process leading to the treatment of the problematic condition, courts are able to facilitate rehabilitation processes, thus decreasing the rate of recidivism among gamblers accruing criminal charges.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96</a:t>
            </a:fld>
            <a:endParaRPr lang="en-US" dirty="0"/>
          </a:p>
        </p:txBody>
      </p:sp>
    </p:spTree>
    <p:extLst>
      <p:ext uri="{BB962C8B-B14F-4D97-AF65-F5344CB8AC3E}">
        <p14:creationId xmlns:p14="http://schemas.microsoft.com/office/powerpoint/2010/main" val="1584565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keys to initiating the potential for therapeutic justice intervention relies on numerous considerations. Assessment – is Gambling Disorder a valid diagnostic impression</a:t>
            </a:r>
            <a:r>
              <a:rPr lang="en-US" baseline="0" dirty="0"/>
              <a:t> for this client</a:t>
            </a:r>
            <a:r>
              <a:rPr lang="en-US" dirty="0"/>
              <a:t>?  Assessment should be conducted by trained and competent clinicians using valid and reliable instruments for screening the severity of gambling related issues, for example; the South Oaks Gambling Screen. The person must also meet DSM-5</a:t>
            </a:r>
            <a:r>
              <a:rPr lang="en-US" baseline="0" dirty="0"/>
              <a:t> </a:t>
            </a:r>
            <a:r>
              <a:rPr lang="en-US" dirty="0"/>
              <a:t>criteria, both at the time of the event in question, and at the time of the court decision. Additional concerns,</a:t>
            </a:r>
            <a:r>
              <a:rPr lang="en-US" baseline="0" dirty="0"/>
              <a:t> such as substance abuse, cross-addictions, and other psychological disorders should be screened for as well to ensure the appropriateness of court response.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97</a:t>
            </a:fld>
            <a:endParaRPr lang="en-US" dirty="0"/>
          </a:p>
        </p:txBody>
      </p:sp>
    </p:spTree>
    <p:extLst>
      <p:ext uri="{BB962C8B-B14F-4D97-AF65-F5344CB8AC3E}">
        <p14:creationId xmlns:p14="http://schemas.microsoft.com/office/powerpoint/2010/main" val="2992289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Clinicians whose recommendations are factors in sentencing typically have obligations to the court, such as providing timely reports of client evaluation, and noting changes in agency and lengths of care. These factors focus on fully informing the court of the client’s planned course of treatment and subsequent compliance.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98</a:t>
            </a:fld>
            <a:endParaRPr lang="en-US" dirty="0"/>
          </a:p>
        </p:txBody>
      </p:sp>
    </p:spTree>
    <p:extLst>
      <p:ext uri="{BB962C8B-B14F-4D97-AF65-F5344CB8AC3E}">
        <p14:creationId xmlns:p14="http://schemas.microsoft.com/office/powerpoint/2010/main" val="14712888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Fundamental to the clinician’s participation in judicial proceedings is securing the client’s consent to release treatment information. It is also useful for clinicians to review their ethical codes and discuss with legal counsel what can and cannot be required by a subpoena and </a:t>
            </a:r>
            <a:r>
              <a:rPr lang="en-US" baseline="0" dirty="0"/>
              <a:t>subject to court review. In some instances, advocating for your client's privacy of information may be a more advisable, and ethical, choice depending on the specific court request.</a:t>
            </a:r>
            <a:r>
              <a:rPr lang="en-US" dirty="0"/>
              <a:t> The clinician must also be knowledgeable of options that may be useful for protecting a client or loved one’s interests; for example, an impaired professionals' program that can help individuals retain professional licenses or certifications that might otherwise be jeopardized by criminal convictions. An additional option is the “innocent spouse” provision of the IRS tax code.  Spouses who qualify under the provision are relieved of responsibility for outstanding tax liabilities, including interest and penalties.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99</a:t>
            </a:fld>
            <a:endParaRPr lang="en-US" dirty="0"/>
          </a:p>
        </p:txBody>
      </p:sp>
    </p:spTree>
    <p:extLst>
      <p:ext uri="{BB962C8B-B14F-4D97-AF65-F5344CB8AC3E}">
        <p14:creationId xmlns:p14="http://schemas.microsoft.com/office/powerpoint/2010/main" val="973499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9sByn3Tli14?feature=oembed"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Soberay,%20Grimsley%20et%20al.%20(2014)%20-%20SFBT%20&amp;%20Gambl.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pgtraining.az.gov/Portals/0/Resources/Hodgins%20(2010)%20Review%20CBT%20Gambling.pdf" TargetMode="External"/><Relationship Id="rId4" Type="http://schemas.openxmlformats.org/officeDocument/2006/relationships/hyperlink" Target="https://dpgtraining.az.gov/Portals/0/Resources/Dixon%20et%20al%20(2019)%20-%20Mindfulness%20Issues%20and%20Da.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https://www.youtube.com/embed/k-AuckD8Hto?feature=oembed" TargetMode="Externa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ideo" Target="https://www.youtube.com/embed/MfSISHqdax8?feature=oembed" TargetMode="Externa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RSDgHOMLX6g?feature=oembed" TargetMode="Externa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ideo" Target="https://www.youtube.com/embed/kCYjEd8swjs?feature=oembed" TargetMode="External"/><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1.png"/><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1.png"/><Relationship Id="rId5" Type="http://schemas.openxmlformats.org/officeDocument/2006/relationships/image" Target="../media/image82.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4.png"/><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53300"/>
            <a:ext cx="9144000" cy="564006"/>
          </a:xfrm>
        </p:spPr>
        <p:txBody>
          <a:bodyPr>
            <a:normAutofit/>
          </a:bodyPr>
          <a:lstStyle/>
          <a:p>
            <a:r>
              <a:rPr lang="en-US" sz="3200" dirty="0"/>
              <a:t>Module 4: Theories &amp; Treatment Concepts</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24ED-C4B5-4367-95D1-7A49D1C6BDFD}"/>
              </a:ext>
            </a:extLst>
          </p:cNvPr>
          <p:cNvSpPr>
            <a:spLocks noGrp="1"/>
          </p:cNvSpPr>
          <p:nvPr>
            <p:ph type="title"/>
          </p:nvPr>
        </p:nvSpPr>
        <p:spPr/>
        <p:txBody>
          <a:bodyPr/>
          <a:lstStyle/>
          <a:p>
            <a:r>
              <a:rPr lang="en-US" dirty="0"/>
              <a:t>Contemplation Stage</a:t>
            </a:r>
          </a:p>
        </p:txBody>
      </p:sp>
      <p:sp>
        <p:nvSpPr>
          <p:cNvPr id="3" name="Content Placeholder 2">
            <a:extLst>
              <a:ext uri="{FF2B5EF4-FFF2-40B4-BE49-F238E27FC236}">
                <a16:creationId xmlns:a16="http://schemas.microsoft.com/office/drawing/2014/main" id="{5A86B601-B1CB-4C60-8B1E-8EAC4AE840BA}"/>
              </a:ext>
            </a:extLst>
          </p:cNvPr>
          <p:cNvSpPr>
            <a:spLocks noGrp="1"/>
          </p:cNvSpPr>
          <p:nvPr>
            <p:ph sz="half" idx="1"/>
          </p:nvPr>
        </p:nvSpPr>
        <p:spPr/>
        <p:txBody>
          <a:bodyPr/>
          <a:lstStyle/>
          <a:p>
            <a:r>
              <a:rPr lang="en-US" dirty="0"/>
              <a:t>Client is aware of the consequences of gambling</a:t>
            </a:r>
          </a:p>
        </p:txBody>
      </p:sp>
      <p:sp>
        <p:nvSpPr>
          <p:cNvPr id="4" name="Content Placeholder 3">
            <a:extLst>
              <a:ext uri="{FF2B5EF4-FFF2-40B4-BE49-F238E27FC236}">
                <a16:creationId xmlns:a16="http://schemas.microsoft.com/office/drawing/2014/main" id="{A89F8C80-CD6C-4B22-8EC8-A39B7D939356}"/>
              </a:ext>
            </a:extLst>
          </p:cNvPr>
          <p:cNvSpPr>
            <a:spLocks noGrp="1"/>
          </p:cNvSpPr>
          <p:nvPr>
            <p:ph sz="half" idx="2"/>
          </p:nvPr>
        </p:nvSpPr>
        <p:spPr>
          <a:xfrm>
            <a:off x="6172200" y="4037743"/>
            <a:ext cx="5181600" cy="2139219"/>
          </a:xfrm>
        </p:spPr>
        <p:txBody>
          <a:bodyPr/>
          <a:lstStyle/>
          <a:p>
            <a:r>
              <a:rPr lang="en-US" dirty="0"/>
              <a:t>Clinician’s task is to tip the balance, strengthen, and encourage</a:t>
            </a:r>
          </a:p>
        </p:txBody>
      </p:sp>
      <p:pic>
        <p:nvPicPr>
          <p:cNvPr id="5" name="Picture 4">
            <a:extLst>
              <a:ext uri="{FF2B5EF4-FFF2-40B4-BE49-F238E27FC236}">
                <a16:creationId xmlns:a16="http://schemas.microsoft.com/office/drawing/2014/main" id="{DABF0F81-A15C-4A8B-AD47-FA799CFDF8AD}"/>
              </a:ext>
            </a:extLst>
          </p:cNvPr>
          <p:cNvPicPr>
            <a:picLocks noChangeAspect="1"/>
          </p:cNvPicPr>
          <p:nvPr/>
        </p:nvPicPr>
        <p:blipFill rotWithShape="1">
          <a:blip r:embed="rId3"/>
          <a:srcRect b="10610"/>
          <a:stretch/>
        </p:blipFill>
        <p:spPr>
          <a:xfrm>
            <a:off x="1176927" y="3429000"/>
            <a:ext cx="3714750" cy="238403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B7AF762-1E28-49A4-A296-0C967FD380AA}"/>
              </a:ext>
            </a:extLst>
          </p:cNvPr>
          <p:cNvPicPr>
            <a:picLocks noChangeAspect="1"/>
          </p:cNvPicPr>
          <p:nvPr/>
        </p:nvPicPr>
        <p:blipFill>
          <a:blip r:embed="rId4"/>
          <a:stretch>
            <a:fillRect/>
          </a:stretch>
        </p:blipFill>
        <p:spPr>
          <a:xfrm>
            <a:off x="6609654" y="681038"/>
            <a:ext cx="4048125" cy="26860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97345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A318-8B0A-4121-8B5E-07C61D4066E2}"/>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79E2D137-7F81-4825-A9D3-8C423C9045DC}"/>
              </a:ext>
            </a:extLst>
          </p:cNvPr>
          <p:cNvSpPr>
            <a:spLocks noGrp="1"/>
          </p:cNvSpPr>
          <p:nvPr>
            <p:ph idx="1"/>
          </p:nvPr>
        </p:nvSpPr>
        <p:spPr>
          <a:xfrm>
            <a:off x="971764" y="3534310"/>
            <a:ext cx="10515600" cy="2518461"/>
          </a:xfrm>
        </p:spPr>
        <p:txBody>
          <a:bodyPr>
            <a:normAutofit/>
          </a:bodyPr>
          <a:lstStyle/>
          <a:p>
            <a:pPr eaLnBrk="1" hangingPunct="1">
              <a:spcBef>
                <a:spcPts val="388"/>
              </a:spcBef>
              <a:buClr>
                <a:srgbClr val="FFFFFF"/>
              </a:buClr>
              <a:buSzPct val="125000"/>
              <a:buFont typeface="Wingdings" panose="05000000000000000000" pitchFamily="2" charset="2"/>
              <a:buChar char="ü"/>
            </a:pPr>
            <a:r>
              <a:rPr lang="en-US" sz="2000" dirty="0">
                <a:solidFill>
                  <a:srgbClr val="FFFFFF"/>
                </a:solidFill>
                <a:ea typeface="Trajan Pro Bold" charset="0"/>
                <a:cs typeface="Trajan Pro Bold" charset="0"/>
                <a:sym typeface="Trajan Pro Bold" charset="0"/>
              </a:rPr>
              <a:t>The therapist’s first task is to engage the gambler in treatment so that recovery can begin</a:t>
            </a:r>
          </a:p>
          <a:p>
            <a:pPr eaLnBrk="1" hangingPunct="1">
              <a:spcBef>
                <a:spcPts val="388"/>
              </a:spcBef>
              <a:buClr>
                <a:srgbClr val="FFFFFF"/>
              </a:buClr>
              <a:buSzPct val="125000"/>
              <a:buFont typeface="Wingdings" panose="05000000000000000000" pitchFamily="2" charset="2"/>
              <a:buChar char="ü"/>
            </a:pPr>
            <a:endParaRPr lang="en-US" sz="20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25000"/>
              <a:buFont typeface="Wingdings" panose="05000000000000000000" pitchFamily="2" charset="2"/>
              <a:buChar char="ü"/>
            </a:pPr>
            <a:r>
              <a:rPr lang="en-US" sz="2000" dirty="0">
                <a:solidFill>
                  <a:srgbClr val="FFFFFF"/>
                </a:solidFill>
                <a:ea typeface="Trajan Pro Bold" charset="0"/>
                <a:cs typeface="Trajan Pro Bold" charset="0"/>
                <a:sym typeface="Trajan Pro Bold" charset="0"/>
              </a:rPr>
              <a:t>The clinician’s role expands to assist clients and their families with rebuilding their lives</a:t>
            </a:r>
          </a:p>
          <a:p>
            <a:pPr eaLnBrk="1" hangingPunct="1">
              <a:spcBef>
                <a:spcPts val="388"/>
              </a:spcBef>
              <a:buClr>
                <a:srgbClr val="FFFFFF"/>
              </a:buClr>
              <a:buSzPct val="125000"/>
              <a:buFont typeface="Wingdings" panose="05000000000000000000" pitchFamily="2" charset="2"/>
              <a:buChar char="ü"/>
            </a:pPr>
            <a:endParaRPr lang="en-US" sz="20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25000"/>
              <a:buFont typeface="Wingdings" panose="05000000000000000000" pitchFamily="2" charset="2"/>
              <a:buChar char="ü"/>
            </a:pPr>
            <a:r>
              <a:rPr lang="en-US" sz="2000" dirty="0">
                <a:solidFill>
                  <a:srgbClr val="FFFFFF"/>
                </a:solidFill>
                <a:ea typeface="Trajan Pro Bold" charset="0"/>
                <a:cs typeface="Trajan Pro Bold" charset="0"/>
                <a:sym typeface="Trajan Pro Bold" charset="0"/>
              </a:rPr>
              <a:t>To be most effective, the therapist must be well-versed in financial and legal issues that are unique to compulsive gambling </a:t>
            </a:r>
          </a:p>
          <a:p>
            <a:endParaRPr lang="en-US" sz="2000" dirty="0"/>
          </a:p>
        </p:txBody>
      </p:sp>
      <p:pic>
        <p:nvPicPr>
          <p:cNvPr id="6" name="Picture 5">
            <a:extLst>
              <a:ext uri="{FF2B5EF4-FFF2-40B4-BE49-F238E27FC236}">
                <a16:creationId xmlns:a16="http://schemas.microsoft.com/office/drawing/2014/main" id="{CEE83823-FA55-4CB5-8E25-DB862C3ED8F4}"/>
              </a:ext>
            </a:extLst>
          </p:cNvPr>
          <p:cNvPicPr>
            <a:picLocks noChangeAspect="1"/>
          </p:cNvPicPr>
          <p:nvPr/>
        </p:nvPicPr>
        <p:blipFill>
          <a:blip r:embed="rId3"/>
          <a:stretch>
            <a:fillRect/>
          </a:stretch>
        </p:blipFill>
        <p:spPr>
          <a:xfrm>
            <a:off x="4211567" y="311435"/>
            <a:ext cx="3768865" cy="25910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81954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End of Session 4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nvGraphicFramePr>
        <p:xfrm>
          <a:off x="2249038" y="2023946"/>
          <a:ext cx="7693923" cy="3688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82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F9DC-D6F5-4FF7-AB78-93041235860A}"/>
              </a:ext>
            </a:extLst>
          </p:cNvPr>
          <p:cNvSpPr>
            <a:spLocks noGrp="1"/>
          </p:cNvSpPr>
          <p:nvPr>
            <p:ph type="title"/>
          </p:nvPr>
        </p:nvSpPr>
        <p:spPr/>
        <p:txBody>
          <a:bodyPr/>
          <a:lstStyle/>
          <a:p>
            <a:r>
              <a:rPr lang="en-US" dirty="0"/>
              <a:t>Preparation Stage</a:t>
            </a:r>
          </a:p>
        </p:txBody>
      </p:sp>
      <p:sp>
        <p:nvSpPr>
          <p:cNvPr id="3" name="Content Placeholder 2">
            <a:extLst>
              <a:ext uri="{FF2B5EF4-FFF2-40B4-BE49-F238E27FC236}">
                <a16:creationId xmlns:a16="http://schemas.microsoft.com/office/drawing/2014/main" id="{BD6F160F-C4BD-4522-AB85-2904EBB9299F}"/>
              </a:ext>
            </a:extLst>
          </p:cNvPr>
          <p:cNvSpPr>
            <a:spLocks noGrp="1"/>
          </p:cNvSpPr>
          <p:nvPr>
            <p:ph sz="half" idx="1"/>
          </p:nvPr>
        </p:nvSpPr>
        <p:spPr/>
        <p:txBody>
          <a:bodyPr/>
          <a:lstStyle/>
          <a:p>
            <a:r>
              <a:rPr lang="en-US" dirty="0"/>
              <a:t>Client is gathering information, stating intent to change problematic behavior</a:t>
            </a:r>
          </a:p>
        </p:txBody>
      </p:sp>
      <p:sp>
        <p:nvSpPr>
          <p:cNvPr id="4" name="Content Placeholder 3">
            <a:extLst>
              <a:ext uri="{FF2B5EF4-FFF2-40B4-BE49-F238E27FC236}">
                <a16:creationId xmlns:a16="http://schemas.microsoft.com/office/drawing/2014/main" id="{569CCD10-8A2F-40E9-A5B1-A84A86B1F148}"/>
              </a:ext>
            </a:extLst>
          </p:cNvPr>
          <p:cNvSpPr>
            <a:spLocks noGrp="1"/>
          </p:cNvSpPr>
          <p:nvPr>
            <p:ph sz="half" idx="2"/>
          </p:nvPr>
        </p:nvSpPr>
        <p:spPr>
          <a:xfrm>
            <a:off x="6172200" y="3945275"/>
            <a:ext cx="5181600" cy="2231687"/>
          </a:xfrm>
        </p:spPr>
        <p:txBody>
          <a:bodyPr/>
          <a:lstStyle/>
          <a:p>
            <a:r>
              <a:rPr lang="en-US" dirty="0"/>
              <a:t>The clinician’s task is to strengthen client’s resolve and help client explain what they can expect from becoming active in treatment goals </a:t>
            </a:r>
          </a:p>
        </p:txBody>
      </p:sp>
      <p:pic>
        <p:nvPicPr>
          <p:cNvPr id="5" name="Picture 4">
            <a:extLst>
              <a:ext uri="{FF2B5EF4-FFF2-40B4-BE49-F238E27FC236}">
                <a16:creationId xmlns:a16="http://schemas.microsoft.com/office/drawing/2014/main" id="{36FFF1D0-6213-44F8-960F-EEC56E0B9AF7}"/>
              </a:ext>
            </a:extLst>
          </p:cNvPr>
          <p:cNvPicPr>
            <a:picLocks noChangeAspect="1"/>
          </p:cNvPicPr>
          <p:nvPr/>
        </p:nvPicPr>
        <p:blipFill>
          <a:blip r:embed="rId3"/>
          <a:stretch>
            <a:fillRect/>
          </a:stretch>
        </p:blipFill>
        <p:spPr>
          <a:xfrm>
            <a:off x="7077449" y="1045769"/>
            <a:ext cx="3491402" cy="232336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98419AF-266F-451D-9E3B-2851358CAA65}"/>
              </a:ext>
            </a:extLst>
          </p:cNvPr>
          <p:cNvPicPr>
            <a:picLocks noChangeAspect="1"/>
          </p:cNvPicPr>
          <p:nvPr/>
        </p:nvPicPr>
        <p:blipFill>
          <a:blip r:embed="rId4"/>
          <a:stretch>
            <a:fillRect/>
          </a:stretch>
        </p:blipFill>
        <p:spPr>
          <a:xfrm>
            <a:off x="1515969" y="3760341"/>
            <a:ext cx="3355104" cy="211904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119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2BFE-F2DD-4CE6-B6DE-EA1D2CEF597C}"/>
              </a:ext>
            </a:extLst>
          </p:cNvPr>
          <p:cNvSpPr>
            <a:spLocks noGrp="1"/>
          </p:cNvSpPr>
          <p:nvPr>
            <p:ph type="title"/>
          </p:nvPr>
        </p:nvSpPr>
        <p:spPr/>
        <p:txBody>
          <a:bodyPr/>
          <a:lstStyle/>
          <a:p>
            <a:r>
              <a:rPr lang="en-US" dirty="0"/>
              <a:t>Action Stage</a:t>
            </a:r>
          </a:p>
        </p:txBody>
      </p:sp>
      <p:sp>
        <p:nvSpPr>
          <p:cNvPr id="3" name="Content Placeholder 2">
            <a:extLst>
              <a:ext uri="{FF2B5EF4-FFF2-40B4-BE49-F238E27FC236}">
                <a16:creationId xmlns:a16="http://schemas.microsoft.com/office/drawing/2014/main" id="{147FC692-DB6C-4589-A135-1562D7A2338F}"/>
              </a:ext>
            </a:extLst>
          </p:cNvPr>
          <p:cNvSpPr>
            <a:spLocks noGrp="1"/>
          </p:cNvSpPr>
          <p:nvPr>
            <p:ph sz="half" idx="1"/>
          </p:nvPr>
        </p:nvSpPr>
        <p:spPr/>
        <p:txBody>
          <a:bodyPr/>
          <a:lstStyle/>
          <a:p>
            <a:r>
              <a:rPr lang="en-US" dirty="0"/>
              <a:t>Client is actively engaged in behavior change</a:t>
            </a:r>
          </a:p>
        </p:txBody>
      </p:sp>
      <p:sp>
        <p:nvSpPr>
          <p:cNvPr id="4" name="Content Placeholder 3">
            <a:extLst>
              <a:ext uri="{FF2B5EF4-FFF2-40B4-BE49-F238E27FC236}">
                <a16:creationId xmlns:a16="http://schemas.microsoft.com/office/drawing/2014/main" id="{3D5562A8-EC9C-4A43-942C-5BC6DF56F605}"/>
              </a:ext>
            </a:extLst>
          </p:cNvPr>
          <p:cNvSpPr>
            <a:spLocks noGrp="1"/>
          </p:cNvSpPr>
          <p:nvPr>
            <p:ph sz="half" idx="2"/>
          </p:nvPr>
        </p:nvSpPr>
        <p:spPr>
          <a:xfrm>
            <a:off x="6172200" y="3667873"/>
            <a:ext cx="5181600" cy="2509089"/>
          </a:xfrm>
        </p:spPr>
        <p:txBody>
          <a:bodyPr/>
          <a:lstStyle/>
          <a:p>
            <a:r>
              <a:rPr lang="en-US" dirty="0"/>
              <a:t>The clinician’s task is to help inventory client changes, their action steps, supportive factors, and provoke additional thinking to practice new behaviors</a:t>
            </a:r>
          </a:p>
        </p:txBody>
      </p:sp>
      <p:pic>
        <p:nvPicPr>
          <p:cNvPr id="5" name="Picture 4">
            <a:extLst>
              <a:ext uri="{FF2B5EF4-FFF2-40B4-BE49-F238E27FC236}">
                <a16:creationId xmlns:a16="http://schemas.microsoft.com/office/drawing/2014/main" id="{5FA1A4AC-DF05-4940-B792-A5CC73A711DF}"/>
              </a:ext>
            </a:extLst>
          </p:cNvPr>
          <p:cNvPicPr>
            <a:picLocks noChangeAspect="1"/>
          </p:cNvPicPr>
          <p:nvPr/>
        </p:nvPicPr>
        <p:blipFill>
          <a:blip r:embed="rId3"/>
          <a:stretch>
            <a:fillRect/>
          </a:stretch>
        </p:blipFill>
        <p:spPr>
          <a:xfrm>
            <a:off x="6172199" y="374945"/>
            <a:ext cx="5004769" cy="281518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1DF5F2B-71AC-4C48-9F88-96FEED76BE0E}"/>
              </a:ext>
            </a:extLst>
          </p:cNvPr>
          <p:cNvPicPr>
            <a:picLocks noChangeAspect="1"/>
          </p:cNvPicPr>
          <p:nvPr/>
        </p:nvPicPr>
        <p:blipFill>
          <a:blip r:embed="rId4"/>
          <a:stretch>
            <a:fillRect/>
          </a:stretch>
        </p:blipFill>
        <p:spPr>
          <a:xfrm>
            <a:off x="1272550" y="3530175"/>
            <a:ext cx="3587126" cy="238706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37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43C9-0528-4BA2-ACB0-A19C94D2881F}"/>
              </a:ext>
            </a:extLst>
          </p:cNvPr>
          <p:cNvSpPr>
            <a:spLocks noGrp="1"/>
          </p:cNvSpPr>
          <p:nvPr>
            <p:ph type="title"/>
          </p:nvPr>
        </p:nvSpPr>
        <p:spPr/>
        <p:txBody>
          <a:bodyPr/>
          <a:lstStyle/>
          <a:p>
            <a:r>
              <a:rPr lang="en-US" dirty="0"/>
              <a:t>Maintenance Stage</a:t>
            </a:r>
          </a:p>
        </p:txBody>
      </p:sp>
      <p:sp>
        <p:nvSpPr>
          <p:cNvPr id="3" name="Content Placeholder 2">
            <a:extLst>
              <a:ext uri="{FF2B5EF4-FFF2-40B4-BE49-F238E27FC236}">
                <a16:creationId xmlns:a16="http://schemas.microsoft.com/office/drawing/2014/main" id="{FFD713CF-1B19-4CCF-9945-3C84C7EC2909}"/>
              </a:ext>
            </a:extLst>
          </p:cNvPr>
          <p:cNvSpPr>
            <a:spLocks noGrp="1"/>
          </p:cNvSpPr>
          <p:nvPr>
            <p:ph sz="half" idx="1"/>
          </p:nvPr>
        </p:nvSpPr>
        <p:spPr/>
        <p:txBody>
          <a:bodyPr>
            <a:normAutofit fontScale="92500" lnSpcReduction="10000"/>
          </a:bodyPr>
          <a:lstStyle/>
          <a:p>
            <a:r>
              <a:rPr lang="en-US" dirty="0"/>
              <a:t>Client is successfully avoiding temptation and continuing to embrace their new way of living</a:t>
            </a:r>
          </a:p>
        </p:txBody>
      </p:sp>
      <p:sp>
        <p:nvSpPr>
          <p:cNvPr id="4" name="Content Placeholder 3">
            <a:extLst>
              <a:ext uri="{FF2B5EF4-FFF2-40B4-BE49-F238E27FC236}">
                <a16:creationId xmlns:a16="http://schemas.microsoft.com/office/drawing/2014/main" id="{1B712831-A4A9-4F8F-BB02-4784FF985E02}"/>
              </a:ext>
            </a:extLst>
          </p:cNvPr>
          <p:cNvSpPr>
            <a:spLocks noGrp="1"/>
          </p:cNvSpPr>
          <p:nvPr>
            <p:ph sz="half" idx="2"/>
          </p:nvPr>
        </p:nvSpPr>
        <p:spPr>
          <a:xfrm>
            <a:off x="6172200" y="3428999"/>
            <a:ext cx="5181600" cy="2747963"/>
          </a:xfrm>
        </p:spPr>
        <p:txBody>
          <a:bodyPr>
            <a:normAutofit fontScale="92500" lnSpcReduction="10000"/>
          </a:bodyPr>
          <a:lstStyle/>
          <a:p>
            <a:r>
              <a:rPr lang="en-US" dirty="0"/>
              <a:t>The clinician continues to help the client with strategies for relapse prevention, rehearses responses to triggers, reviews replacement activities, encourages making amends, and helps the client to understand relapse and recovery concepts</a:t>
            </a:r>
          </a:p>
        </p:txBody>
      </p:sp>
      <p:pic>
        <p:nvPicPr>
          <p:cNvPr id="5" name="Picture 4">
            <a:extLst>
              <a:ext uri="{FF2B5EF4-FFF2-40B4-BE49-F238E27FC236}">
                <a16:creationId xmlns:a16="http://schemas.microsoft.com/office/drawing/2014/main" id="{5F683D5C-2BD5-4F8F-BF29-1B4C22B902E1}"/>
              </a:ext>
            </a:extLst>
          </p:cNvPr>
          <p:cNvPicPr>
            <a:picLocks noChangeAspect="1"/>
          </p:cNvPicPr>
          <p:nvPr/>
        </p:nvPicPr>
        <p:blipFill>
          <a:blip r:embed="rId3"/>
          <a:stretch>
            <a:fillRect/>
          </a:stretch>
        </p:blipFill>
        <p:spPr>
          <a:xfrm>
            <a:off x="6732998" y="405054"/>
            <a:ext cx="3962401" cy="264160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693C507-FE0A-48C8-A0FF-3E1236CB169F}"/>
              </a:ext>
            </a:extLst>
          </p:cNvPr>
          <p:cNvPicPr>
            <a:picLocks noChangeAspect="1"/>
          </p:cNvPicPr>
          <p:nvPr/>
        </p:nvPicPr>
        <p:blipFill>
          <a:blip r:embed="rId4"/>
          <a:stretch>
            <a:fillRect/>
          </a:stretch>
        </p:blipFill>
        <p:spPr>
          <a:xfrm>
            <a:off x="1082211" y="3268181"/>
            <a:ext cx="4363093" cy="327231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946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3214-12EB-4A3F-9471-9C76EE987A3F}"/>
              </a:ext>
            </a:extLst>
          </p:cNvPr>
          <p:cNvSpPr>
            <a:spLocks noGrp="1"/>
          </p:cNvSpPr>
          <p:nvPr>
            <p:ph type="title"/>
          </p:nvPr>
        </p:nvSpPr>
        <p:spPr/>
        <p:txBody>
          <a:bodyPr/>
          <a:lstStyle/>
          <a:p>
            <a:r>
              <a:rPr lang="en-US" dirty="0"/>
              <a:t>Understanding Relapse</a:t>
            </a:r>
          </a:p>
        </p:txBody>
      </p:sp>
      <p:sp>
        <p:nvSpPr>
          <p:cNvPr id="3" name="Content Placeholder 2">
            <a:extLst>
              <a:ext uri="{FF2B5EF4-FFF2-40B4-BE49-F238E27FC236}">
                <a16:creationId xmlns:a16="http://schemas.microsoft.com/office/drawing/2014/main" id="{CA501902-F53E-438B-A041-97010744C3F0}"/>
              </a:ext>
            </a:extLst>
          </p:cNvPr>
          <p:cNvSpPr>
            <a:spLocks noGrp="1"/>
          </p:cNvSpPr>
          <p:nvPr>
            <p:ph sz="half" idx="1"/>
          </p:nvPr>
        </p:nvSpPr>
        <p:spPr/>
        <p:txBody>
          <a:bodyPr>
            <a:normAutofit fontScale="92500" lnSpcReduction="20000"/>
          </a:bodyPr>
          <a:lstStyle/>
          <a:p>
            <a:r>
              <a:rPr lang="en-US" dirty="0"/>
              <a:t>Client’s may </a:t>
            </a:r>
            <a:r>
              <a:rPr lang="en-US" dirty="0">
                <a:solidFill>
                  <a:srgbClr val="D86018"/>
                </a:solidFill>
              </a:rPr>
              <a:t>Relapse</a:t>
            </a:r>
          </a:p>
          <a:p>
            <a:endParaRPr lang="en-US" dirty="0">
              <a:solidFill>
                <a:srgbClr val="D86018"/>
              </a:solidFill>
            </a:endParaRPr>
          </a:p>
          <a:p>
            <a:r>
              <a:rPr lang="en-US" dirty="0"/>
              <a:t>The clinician’s task is to help the client avoid becoming demoralized, renew the processes of contemplation through action, and remind client to utilize lessons from past success</a:t>
            </a:r>
          </a:p>
          <a:p>
            <a:endParaRPr lang="en-US" dirty="0"/>
          </a:p>
          <a:p>
            <a:r>
              <a:rPr lang="en-US" dirty="0">
                <a:solidFill>
                  <a:srgbClr val="FFC000"/>
                </a:solidFill>
              </a:rPr>
              <a:t>The Upward Spiral </a:t>
            </a:r>
            <a:r>
              <a:rPr lang="en-US" dirty="0"/>
              <a:t>encourages the client to learn from mistakes and move forward with hope and optimism</a:t>
            </a:r>
          </a:p>
        </p:txBody>
      </p:sp>
      <p:pic>
        <p:nvPicPr>
          <p:cNvPr id="6" name="Content Placeholder 5" descr="Diagram&#10;&#10;Description automatically generated">
            <a:extLst>
              <a:ext uri="{FF2B5EF4-FFF2-40B4-BE49-F238E27FC236}">
                <a16:creationId xmlns:a16="http://schemas.microsoft.com/office/drawing/2014/main" id="{5B9DD57B-CCDA-476C-85B7-0489DD25184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9550" y="561904"/>
            <a:ext cx="5181600" cy="5181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6260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2436-355E-4234-815E-5D0EA38E5DCE}"/>
              </a:ext>
            </a:extLst>
          </p:cNvPr>
          <p:cNvSpPr>
            <a:spLocks noGrp="1"/>
          </p:cNvSpPr>
          <p:nvPr>
            <p:ph type="title"/>
          </p:nvPr>
        </p:nvSpPr>
        <p:spPr/>
        <p:txBody>
          <a:bodyPr/>
          <a:lstStyle/>
          <a:p>
            <a:r>
              <a:rPr lang="en-US" dirty="0"/>
              <a:t>Six Ways to Increase Resistance</a:t>
            </a:r>
          </a:p>
        </p:txBody>
      </p:sp>
      <p:graphicFrame>
        <p:nvGraphicFramePr>
          <p:cNvPr id="5" name="Content Placeholder 4">
            <a:extLst>
              <a:ext uri="{FF2B5EF4-FFF2-40B4-BE49-F238E27FC236}">
                <a16:creationId xmlns:a16="http://schemas.microsoft.com/office/drawing/2014/main" id="{D3B30A76-F644-4402-8043-624DA2FF1B28}"/>
              </a:ext>
            </a:extLst>
          </p:cNvPr>
          <p:cNvGraphicFramePr>
            <a:graphicFrameLocks noGrp="1"/>
          </p:cNvGraphicFramePr>
          <p:nvPr>
            <p:ph sz="half" idx="1"/>
          </p:nvPr>
        </p:nvGraphicFramePr>
        <p:xfrm>
          <a:off x="1552682" y="3061700"/>
          <a:ext cx="9086636" cy="2909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B61522DF-D16B-4157-932F-761712FA3572}"/>
              </a:ext>
            </a:extLst>
          </p:cNvPr>
          <p:cNvSpPr>
            <a:spLocks noGrp="1"/>
          </p:cNvSpPr>
          <p:nvPr>
            <p:ph sz="half" idx="2"/>
          </p:nvPr>
        </p:nvSpPr>
        <p:spPr>
          <a:xfrm>
            <a:off x="838200" y="1825625"/>
            <a:ext cx="10515600" cy="4351338"/>
          </a:xfrm>
        </p:spPr>
        <p:txBody>
          <a:bodyPr/>
          <a:lstStyle/>
          <a:p>
            <a:pPr marL="0" indent="0">
              <a:buNone/>
            </a:pPr>
            <a:r>
              <a:rPr lang="en-US" dirty="0"/>
              <a:t>The following list of counselor actions should be avoided when discussing relapses with the client:</a:t>
            </a:r>
          </a:p>
        </p:txBody>
      </p:sp>
    </p:spTree>
    <p:extLst>
      <p:ext uri="{BB962C8B-B14F-4D97-AF65-F5344CB8AC3E}">
        <p14:creationId xmlns:p14="http://schemas.microsoft.com/office/powerpoint/2010/main" val="208302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t>Abstinence-Based Recovery</a:t>
            </a:r>
          </a:p>
        </p:txBody>
      </p:sp>
    </p:spTree>
    <p:extLst>
      <p:ext uri="{BB962C8B-B14F-4D97-AF65-F5344CB8AC3E}">
        <p14:creationId xmlns:p14="http://schemas.microsoft.com/office/powerpoint/2010/main" val="168089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C454-FBFF-4D32-9326-2F745EB1552A}"/>
              </a:ext>
            </a:extLst>
          </p:cNvPr>
          <p:cNvSpPr>
            <a:spLocks noGrp="1"/>
          </p:cNvSpPr>
          <p:nvPr>
            <p:ph type="title"/>
          </p:nvPr>
        </p:nvSpPr>
        <p:spPr/>
        <p:txBody>
          <a:bodyPr/>
          <a:lstStyle/>
          <a:p>
            <a:r>
              <a:rPr lang="en-US" dirty="0"/>
              <a:t>Defining Abstinence-Based Treatment</a:t>
            </a:r>
          </a:p>
        </p:txBody>
      </p:sp>
      <p:sp>
        <p:nvSpPr>
          <p:cNvPr id="3" name="Content Placeholder 2">
            <a:extLst>
              <a:ext uri="{FF2B5EF4-FFF2-40B4-BE49-F238E27FC236}">
                <a16:creationId xmlns:a16="http://schemas.microsoft.com/office/drawing/2014/main" id="{F3A0E517-4A98-4F1C-B823-D13AA2B77A02}"/>
              </a:ext>
            </a:extLst>
          </p:cNvPr>
          <p:cNvSpPr>
            <a:spLocks noGrp="1"/>
          </p:cNvSpPr>
          <p:nvPr>
            <p:ph idx="1"/>
          </p:nvPr>
        </p:nvSpPr>
        <p:spPr>
          <a:xfrm>
            <a:off x="838200" y="1825625"/>
            <a:ext cx="4946151" cy="4351338"/>
          </a:xfrm>
        </p:spPr>
        <p:txBody>
          <a:bodyPr/>
          <a:lstStyle/>
          <a:p>
            <a:pPr eaLnBrk="1" hangingPunct="1">
              <a:buFont typeface="Wingdings 2" panose="05020102010507070707" pitchFamily="18" charset="2"/>
              <a:buNone/>
              <a:defRPr/>
            </a:pPr>
            <a:r>
              <a:rPr lang="en-US" sz="2800" dirty="0">
                <a:solidFill>
                  <a:srgbClr val="FFC000"/>
                </a:solidFill>
                <a:effectLst>
                  <a:outerShdw blurRad="38100" dist="38100" dir="2700000" algn="tl">
                    <a:srgbClr val="000000"/>
                  </a:outerShdw>
                </a:effectLst>
                <a:ea typeface="Trajan Pro Bold" charset="0"/>
                <a:cs typeface="Trajan Pro Bold" charset="0"/>
                <a:sym typeface="Trajan Pro Bold" charset="0"/>
              </a:rPr>
              <a:t>Definition</a:t>
            </a:r>
            <a:endParaRPr lang="en-US" sz="28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600075" lvl="1" indent="-257175" eaLnBrk="1" hangingPunct="1">
              <a:spcBef>
                <a:spcPts val="450"/>
              </a:spcBef>
              <a:buClr>
                <a:srgbClr val="FFFFFF"/>
              </a:buClr>
              <a:buSzPct val="120000"/>
              <a:defRPr/>
            </a:pPr>
            <a:r>
              <a:rPr lang="en-US" sz="1800" dirty="0">
                <a:solidFill>
                  <a:srgbClr val="FFFFFF"/>
                </a:solidFill>
                <a:ea typeface="Trajan Pro" pitchFamily="18" charset="0"/>
                <a:cs typeface="Trajan Pro" pitchFamily="18" charset="0"/>
                <a:sym typeface="Trajan Pro" pitchFamily="18" charset="0"/>
              </a:rPr>
              <a:t>Endorses abstinence as primary therapeutic goal</a:t>
            </a:r>
            <a:endParaRPr lang="en-US" sz="1800" dirty="0">
              <a:solidFill>
                <a:srgbClr val="FFFFFF"/>
              </a:solidFill>
              <a:sym typeface="Trajan Pro" pitchFamily="18" charset="0"/>
            </a:endParaRPr>
          </a:p>
          <a:p>
            <a:pPr marL="600075" lvl="1" indent="-257175" eaLnBrk="1" hangingPunct="1">
              <a:spcBef>
                <a:spcPts val="450"/>
              </a:spcBef>
              <a:buClr>
                <a:srgbClr val="FFFFFF"/>
              </a:buClr>
              <a:buSzPct val="120000"/>
              <a:defRPr/>
            </a:pPr>
            <a:r>
              <a:rPr lang="en-US" sz="1800" dirty="0">
                <a:solidFill>
                  <a:srgbClr val="FFFFFF"/>
                </a:solidFill>
                <a:ea typeface="Trajan Pro" pitchFamily="18" charset="0"/>
                <a:cs typeface="Trajan Pro" pitchFamily="18" charset="0"/>
                <a:sym typeface="Trajan Pro" pitchFamily="18" charset="0"/>
              </a:rPr>
              <a:t>Often eclectic and multi-modal</a:t>
            </a:r>
            <a:endParaRPr lang="en-US" sz="1800" dirty="0">
              <a:solidFill>
                <a:srgbClr val="FFFFFF"/>
              </a:solidFill>
              <a:sym typeface="Trajan Pro" pitchFamily="18" charset="0"/>
            </a:endParaRPr>
          </a:p>
          <a:p>
            <a:pPr marL="600075" lvl="1" indent="-257175" eaLnBrk="1" hangingPunct="1">
              <a:spcBef>
                <a:spcPts val="450"/>
              </a:spcBef>
              <a:buClr>
                <a:srgbClr val="FFFFFF"/>
              </a:buClr>
              <a:buSzPct val="120000"/>
              <a:defRPr/>
            </a:pPr>
            <a:r>
              <a:rPr lang="en-US" sz="1800" dirty="0">
                <a:solidFill>
                  <a:srgbClr val="FFFFFF"/>
                </a:solidFill>
                <a:ea typeface="Trajan Pro" pitchFamily="18" charset="0"/>
                <a:cs typeface="Trajan Pro" pitchFamily="18" charset="0"/>
                <a:sym typeface="Trajan Pro" pitchFamily="18" charset="0"/>
              </a:rPr>
              <a:t>Not required for recovery</a:t>
            </a:r>
            <a:endParaRPr lang="en-US" sz="1800" dirty="0">
              <a:solidFill>
                <a:srgbClr val="FFFFFF"/>
              </a:solidFill>
              <a:sym typeface="Trajan Pro" pitchFamily="18" charset="0"/>
            </a:endParaRPr>
          </a:p>
          <a:p>
            <a:pPr eaLnBrk="1" hangingPunct="1">
              <a:spcBef>
                <a:spcPts val="450"/>
              </a:spcBef>
              <a:defRPr/>
            </a:pPr>
            <a:endParaRPr lang="en-US" sz="1800" dirty="0">
              <a:solidFill>
                <a:srgbClr val="FFFFFF"/>
              </a:solidFill>
              <a:ea typeface="ヒラギノ角ゴ ProN W6" charset="0"/>
              <a:cs typeface="ヒラギノ角ゴ ProN W6" charset="0"/>
              <a:sym typeface="Trajan Pro Bold" charset="0"/>
            </a:endParaRPr>
          </a:p>
          <a:p>
            <a:pPr eaLnBrk="1" hangingPunct="1">
              <a:spcBef>
                <a:spcPts val="450"/>
              </a:spcBef>
              <a:buFont typeface="Wingdings 2" panose="05020102010507070707" pitchFamily="18" charset="2"/>
              <a:buNone/>
              <a:defRPr/>
            </a:pPr>
            <a:r>
              <a:rPr lang="en-US" sz="2800" dirty="0">
                <a:solidFill>
                  <a:srgbClr val="FFC000"/>
                </a:solidFill>
                <a:effectLst>
                  <a:outerShdw blurRad="38100" dist="38100" dir="2700000" algn="tl">
                    <a:srgbClr val="000000"/>
                  </a:outerShdw>
                </a:effectLst>
                <a:ea typeface="Trajan Pro Bold" charset="0"/>
                <a:cs typeface="Trajan Pro Bold" charset="0"/>
                <a:sym typeface="Trajan Pro Bold" charset="0"/>
              </a:rPr>
              <a:t>Tradition</a:t>
            </a:r>
            <a:endParaRPr lang="en-US" sz="28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600075" lvl="1" indent="-257175" eaLnBrk="1" hangingPunct="1">
              <a:spcBef>
                <a:spcPts val="450"/>
              </a:spcBef>
              <a:buClr>
                <a:srgbClr val="FFFFFF"/>
              </a:buClr>
              <a:buSzPct val="120000"/>
              <a:defRPr/>
            </a:pPr>
            <a:r>
              <a:rPr lang="en-US" sz="1800" dirty="0">
                <a:solidFill>
                  <a:srgbClr val="FFFFFF"/>
                </a:solidFill>
                <a:ea typeface="Trajan Pro" pitchFamily="18" charset="0"/>
                <a:cs typeface="Trajan Pro" pitchFamily="18" charset="0"/>
                <a:sym typeface="Trajan Pro" pitchFamily="18" charset="0"/>
              </a:rPr>
              <a:t>Draws primarily on philosophical orientation of Gamblers Anonymous/Gam-anon, and other self-help programs</a:t>
            </a:r>
            <a:endParaRPr lang="en-US" sz="1800" dirty="0">
              <a:solidFill>
                <a:srgbClr val="FFFFFF"/>
              </a:solidFill>
              <a:sym typeface="Trajan Pro" pitchFamily="18" charset="0"/>
            </a:endParaRPr>
          </a:p>
          <a:p>
            <a:pPr marL="600075" lvl="1" indent="-257175" eaLnBrk="1" hangingPunct="1">
              <a:spcBef>
                <a:spcPts val="450"/>
              </a:spcBef>
              <a:buClr>
                <a:srgbClr val="FFFFFF"/>
              </a:buClr>
              <a:buSzPct val="120000"/>
              <a:defRPr/>
            </a:pPr>
            <a:r>
              <a:rPr lang="en-US" sz="1800" dirty="0">
                <a:solidFill>
                  <a:srgbClr val="FFFFFF"/>
                </a:solidFill>
                <a:ea typeface="Trajan Pro" pitchFamily="18" charset="0"/>
                <a:cs typeface="Trajan Pro" pitchFamily="18" charset="0"/>
                <a:sym typeface="Trajan Pro" pitchFamily="18" charset="0"/>
              </a:rPr>
              <a:t>Encourages the use of meetings as support for recovery.</a:t>
            </a:r>
            <a:endParaRPr lang="en-US" sz="1800" dirty="0">
              <a:solidFill>
                <a:srgbClr val="FFFFFF"/>
              </a:solidFill>
              <a:sym typeface="Trajan Pro" pitchFamily="18" charset="0"/>
            </a:endParaRPr>
          </a:p>
          <a:p>
            <a:endParaRPr lang="en-US" dirty="0"/>
          </a:p>
        </p:txBody>
      </p:sp>
      <p:pic>
        <p:nvPicPr>
          <p:cNvPr id="4" name="Picture 3">
            <a:extLst>
              <a:ext uri="{FF2B5EF4-FFF2-40B4-BE49-F238E27FC236}">
                <a16:creationId xmlns:a16="http://schemas.microsoft.com/office/drawing/2014/main" id="{F69A2890-8961-4442-A4D8-739933801593}"/>
              </a:ext>
            </a:extLst>
          </p:cNvPr>
          <p:cNvPicPr>
            <a:picLocks noChangeAspect="1"/>
          </p:cNvPicPr>
          <p:nvPr/>
        </p:nvPicPr>
        <p:blipFill>
          <a:blip r:embed="rId3"/>
          <a:stretch>
            <a:fillRect/>
          </a:stretch>
        </p:blipFill>
        <p:spPr>
          <a:xfrm>
            <a:off x="6616557" y="1955854"/>
            <a:ext cx="5230883" cy="348725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343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1C4E-BC95-44AA-B717-23C9A87C3A3A}"/>
              </a:ext>
            </a:extLst>
          </p:cNvPr>
          <p:cNvSpPr>
            <a:spLocks noGrp="1"/>
          </p:cNvSpPr>
          <p:nvPr>
            <p:ph type="title"/>
          </p:nvPr>
        </p:nvSpPr>
        <p:spPr/>
        <p:txBody>
          <a:bodyPr/>
          <a:lstStyle/>
          <a:p>
            <a:r>
              <a:rPr lang="en-US" dirty="0"/>
              <a:t>Integrating with Self-Help</a:t>
            </a:r>
          </a:p>
        </p:txBody>
      </p:sp>
      <p:sp>
        <p:nvSpPr>
          <p:cNvPr id="3" name="Content Placeholder 2">
            <a:extLst>
              <a:ext uri="{FF2B5EF4-FFF2-40B4-BE49-F238E27FC236}">
                <a16:creationId xmlns:a16="http://schemas.microsoft.com/office/drawing/2014/main" id="{FAD1F1EB-EC67-4E35-B34C-110484E4A8D3}"/>
              </a:ext>
            </a:extLst>
          </p:cNvPr>
          <p:cNvSpPr>
            <a:spLocks noGrp="1"/>
          </p:cNvSpPr>
          <p:nvPr>
            <p:ph idx="1"/>
          </p:nvPr>
        </p:nvSpPr>
        <p:spPr>
          <a:xfrm>
            <a:off x="4921320" y="1825625"/>
            <a:ext cx="6432479" cy="3609404"/>
          </a:xfrm>
        </p:spPr>
        <p:txBody>
          <a:bodyPr>
            <a:normAutofit fontScale="85000" lnSpcReduction="10000"/>
          </a:bodyPr>
          <a:lstStyle/>
          <a:p>
            <a:pPr marL="0" indent="0">
              <a:lnSpc>
                <a:spcPct val="90000"/>
              </a:lnSpc>
              <a:buClr>
                <a:srgbClr val="FFFFFF"/>
              </a:buClr>
              <a:buNone/>
            </a:pPr>
            <a:r>
              <a:rPr lang="en-US" sz="2800" dirty="0">
                <a:solidFill>
                  <a:srgbClr val="FFFFFF"/>
                </a:solidFill>
                <a:ea typeface="Trajan Pro Bold" charset="0"/>
                <a:cs typeface="Trajan Pro Bold" charset="0"/>
                <a:sym typeface="Trajan Pro Bold" charset="0"/>
              </a:rPr>
              <a:t>You should be able as a gambling counselor to . . .</a:t>
            </a:r>
          </a:p>
          <a:p>
            <a:pPr>
              <a:lnSpc>
                <a:spcPct val="90000"/>
              </a:lnSpc>
              <a:buClr>
                <a:srgbClr val="FFFFFF"/>
              </a:buClr>
              <a:buFont typeface="Wingdings" panose="05000000000000000000" pitchFamily="2" charset="2"/>
              <a:buChar char="ü"/>
            </a:pPr>
            <a:endParaRPr lang="en-US" sz="2800" dirty="0">
              <a:solidFill>
                <a:srgbClr val="FFFFFF"/>
              </a:solidFill>
              <a:ea typeface="Trajan Pro Bold" charset="0"/>
              <a:cs typeface="Trajan Pro Bold" charset="0"/>
              <a:sym typeface="Trajan Pro Bold" charset="0"/>
            </a:endParaRPr>
          </a:p>
          <a:p>
            <a:pPr>
              <a:lnSpc>
                <a:spcPct val="90000"/>
              </a:lnSpc>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Describe </a:t>
            </a:r>
            <a:r>
              <a:rPr lang="en-US" sz="2800" dirty="0">
                <a:solidFill>
                  <a:srgbClr val="D86018"/>
                </a:solidFill>
                <a:ea typeface="Trajan Pro Bold" charset="0"/>
                <a:cs typeface="Trajan Pro Bold" charset="0"/>
                <a:sym typeface="Trajan Pro Bold" charset="0"/>
              </a:rPr>
              <a:t>Gamblers Anonymous (GA)</a:t>
            </a:r>
            <a:r>
              <a:rPr lang="en-US" sz="2800" dirty="0">
                <a:solidFill>
                  <a:srgbClr val="FFFFFF"/>
                </a:solidFill>
                <a:ea typeface="Trajan Pro Bold" charset="0"/>
                <a:cs typeface="Trajan Pro Bold" charset="0"/>
                <a:sym typeface="Trajan Pro Bold" charset="0"/>
              </a:rPr>
              <a:t> and its’ program</a:t>
            </a: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List three (3) differences between </a:t>
            </a:r>
            <a:r>
              <a:rPr lang="en-US" sz="2800" dirty="0">
                <a:solidFill>
                  <a:srgbClr val="00FFFF"/>
                </a:solidFill>
                <a:ea typeface="Trajan Pro Bold" charset="0"/>
                <a:cs typeface="Trajan Pro Bold" charset="0"/>
                <a:sym typeface="Trajan Pro Bold" charset="0"/>
              </a:rPr>
              <a:t>Alcoholics Anonymous (AA)</a:t>
            </a:r>
            <a:r>
              <a:rPr lang="en-US" sz="2800" dirty="0">
                <a:solidFill>
                  <a:srgbClr val="FFFFFF"/>
                </a:solidFill>
                <a:ea typeface="Trajan Pro Bold" charset="0"/>
                <a:cs typeface="Trajan Pro Bold" charset="0"/>
                <a:sym typeface="Trajan Pro Bold" charset="0"/>
              </a:rPr>
              <a:t> and </a:t>
            </a:r>
            <a:r>
              <a:rPr lang="en-US" sz="2800" dirty="0">
                <a:solidFill>
                  <a:srgbClr val="D86018"/>
                </a:solidFill>
                <a:ea typeface="Trajan Pro Bold" charset="0"/>
                <a:cs typeface="Trajan Pro Bold" charset="0"/>
                <a:sym typeface="Trajan Pro Bold" charset="0"/>
              </a:rPr>
              <a:t>GA</a:t>
            </a:r>
            <a:endParaRPr lang="en-US" sz="2800" dirty="0">
              <a:solidFill>
                <a:srgbClr val="D86018"/>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Explain the thought processes of problem gamblers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06E7B1B8-6841-4163-B3DA-BCA8C6F82C56}"/>
              </a:ext>
            </a:extLst>
          </p:cNvPr>
          <p:cNvPicPr>
            <a:picLocks noChangeAspect="1"/>
          </p:cNvPicPr>
          <p:nvPr/>
        </p:nvPicPr>
        <p:blipFill>
          <a:blip r:embed="rId3"/>
          <a:stretch>
            <a:fillRect/>
          </a:stretch>
        </p:blipFill>
        <p:spPr>
          <a:xfrm>
            <a:off x="1149580" y="1962364"/>
            <a:ext cx="3187183" cy="3187183"/>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881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197F-BAB8-44CF-B23B-E1EB762BD32D}"/>
              </a:ext>
            </a:extLst>
          </p:cNvPr>
          <p:cNvSpPr>
            <a:spLocks noGrp="1"/>
          </p:cNvSpPr>
          <p:nvPr>
            <p:ph type="title"/>
          </p:nvPr>
        </p:nvSpPr>
        <p:spPr/>
        <p:txBody>
          <a:bodyPr/>
          <a:lstStyle/>
          <a:p>
            <a:r>
              <a:rPr lang="en-US" dirty="0"/>
              <a:t>Introduction to the 12 Steps of GA</a:t>
            </a:r>
          </a:p>
        </p:txBody>
      </p:sp>
      <p:sp>
        <p:nvSpPr>
          <p:cNvPr id="4" name="Content Placeholder 3">
            <a:extLst>
              <a:ext uri="{FF2B5EF4-FFF2-40B4-BE49-F238E27FC236}">
                <a16:creationId xmlns:a16="http://schemas.microsoft.com/office/drawing/2014/main" id="{92B12089-E6AE-4704-BC3F-CCD1F2A5B213}"/>
              </a:ext>
            </a:extLst>
          </p:cNvPr>
          <p:cNvSpPr>
            <a:spLocks noGrp="1"/>
          </p:cNvSpPr>
          <p:nvPr>
            <p:ph sz="half" idx="1"/>
          </p:nvPr>
        </p:nvSpPr>
        <p:spPr>
          <a:xfrm>
            <a:off x="838200" y="1825625"/>
            <a:ext cx="6610564" cy="4351338"/>
          </a:xfrm>
        </p:spPr>
        <p:txBody>
          <a:bodyPr/>
          <a:lstStyle/>
          <a:p>
            <a:r>
              <a:rPr lang="en-US" dirty="0"/>
              <a:t>The Gamblers Anonymous steps are:</a:t>
            </a:r>
          </a:p>
          <a:p>
            <a:pPr lvl="1"/>
            <a:endParaRPr lang="en-US" dirty="0"/>
          </a:p>
          <a:p>
            <a:pPr lvl="1"/>
            <a:r>
              <a:rPr lang="en-US" dirty="0"/>
              <a:t>Similar to the steps found in Alcoholics Anonymous</a:t>
            </a:r>
          </a:p>
          <a:p>
            <a:pPr lvl="1"/>
            <a:endParaRPr lang="en-US" dirty="0"/>
          </a:p>
          <a:p>
            <a:pPr lvl="1"/>
            <a:r>
              <a:rPr lang="en-US" dirty="0"/>
              <a:t>Speak to a Higher Power in language compared to using the word God / god</a:t>
            </a:r>
          </a:p>
          <a:p>
            <a:pPr lvl="1"/>
            <a:endParaRPr lang="en-US" dirty="0"/>
          </a:p>
          <a:p>
            <a:pPr lvl="1"/>
            <a:r>
              <a:rPr lang="en-US" dirty="0"/>
              <a:t>Feature similar concepts such as powerlessness, making amends, and connecting with the Serenity Prayer</a:t>
            </a:r>
          </a:p>
        </p:txBody>
      </p:sp>
      <p:pic>
        <p:nvPicPr>
          <p:cNvPr id="7" name="Content Placeholder 6">
            <a:extLst>
              <a:ext uri="{FF2B5EF4-FFF2-40B4-BE49-F238E27FC236}">
                <a16:creationId xmlns:a16="http://schemas.microsoft.com/office/drawing/2014/main" id="{B08BFE33-3214-4DD5-A6B0-42FF55760384}"/>
              </a:ext>
            </a:extLst>
          </p:cNvPr>
          <p:cNvPicPr>
            <a:picLocks noGrp="1" noChangeAspect="1"/>
          </p:cNvPicPr>
          <p:nvPr>
            <p:ph sz="half" idx="2"/>
          </p:nvPr>
        </p:nvPicPr>
        <p:blipFill>
          <a:blip r:embed="rId3"/>
          <a:stretch>
            <a:fillRect/>
          </a:stretch>
        </p:blipFill>
        <p:spPr>
          <a:xfrm>
            <a:off x="8097119" y="1609868"/>
            <a:ext cx="2913982" cy="435133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3195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4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nvGraphicFramePr>
        <p:xfrm>
          <a:off x="2249038" y="2023946"/>
          <a:ext cx="7693923" cy="362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8+] Serenity Prayer Wallpaper Screensaver on WallpaperSafari">
            <a:extLst>
              <a:ext uri="{FF2B5EF4-FFF2-40B4-BE49-F238E27FC236}">
                <a16:creationId xmlns:a16="http://schemas.microsoft.com/office/drawing/2014/main" id="{7A295C4F-0AE5-4B59-B3E5-115BD897E143}"/>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b="11084"/>
          <a:stretch/>
        </p:blipFill>
        <p:spPr bwMode="auto">
          <a:xfrm>
            <a:off x="1868487" y="200797"/>
            <a:ext cx="8455025" cy="57721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8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D2D8-7B2D-42B7-820B-4C74AFFA6025}"/>
              </a:ext>
            </a:extLst>
          </p:cNvPr>
          <p:cNvSpPr>
            <a:spLocks noGrp="1"/>
          </p:cNvSpPr>
          <p:nvPr>
            <p:ph type="title" idx="4294967295"/>
          </p:nvPr>
        </p:nvSpPr>
        <p:spPr>
          <a:xfrm>
            <a:off x="634701" y="2675330"/>
            <a:ext cx="10515600" cy="1325563"/>
          </a:xfrm>
        </p:spPr>
        <p:txBody>
          <a:bodyPr>
            <a:normAutofit/>
          </a:bodyPr>
          <a:lstStyle/>
          <a:p>
            <a:r>
              <a:rPr lang="en-US" sz="4000" dirty="0"/>
              <a:t>Video Lecture 9: Serenity Prayer &amp; Mindfulness</a:t>
            </a:r>
          </a:p>
        </p:txBody>
      </p:sp>
      <p:pic>
        <p:nvPicPr>
          <p:cNvPr id="3" name="Online Media 2" title="Lecture 9: The Serenity Prayer and Mindfulness - AZ Problem Gambling Training">
            <a:hlinkClick r:id="" action="ppaction://media"/>
            <a:extLst>
              <a:ext uri="{FF2B5EF4-FFF2-40B4-BE49-F238E27FC236}">
                <a16:creationId xmlns:a16="http://schemas.microsoft.com/office/drawing/2014/main" id="{236BD977-DE8D-4B61-9E0C-72C32E928C6C}"/>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38449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811D-F888-4797-9E68-6560FFE43DBD}"/>
              </a:ext>
            </a:extLst>
          </p:cNvPr>
          <p:cNvSpPr>
            <a:spLocks noGrp="1"/>
          </p:cNvSpPr>
          <p:nvPr>
            <p:ph type="title"/>
          </p:nvPr>
        </p:nvSpPr>
        <p:spPr/>
        <p:txBody>
          <a:bodyPr/>
          <a:lstStyle/>
          <a:p>
            <a:r>
              <a:rPr lang="en-US" dirty="0"/>
              <a:t>Gamblers Anonymous</a:t>
            </a:r>
          </a:p>
        </p:txBody>
      </p:sp>
      <p:sp>
        <p:nvSpPr>
          <p:cNvPr id="3" name="Content Placeholder 2">
            <a:extLst>
              <a:ext uri="{FF2B5EF4-FFF2-40B4-BE49-F238E27FC236}">
                <a16:creationId xmlns:a16="http://schemas.microsoft.com/office/drawing/2014/main" id="{59C26781-3AAB-450B-AB9F-9CC21B590050}"/>
              </a:ext>
            </a:extLst>
          </p:cNvPr>
          <p:cNvSpPr>
            <a:spLocks noGrp="1"/>
          </p:cNvSpPr>
          <p:nvPr>
            <p:ph sz="half" idx="1"/>
          </p:nvPr>
        </p:nvSpPr>
        <p:spPr/>
        <p:txBody>
          <a:bodyPr/>
          <a:lstStyle/>
          <a:p>
            <a:pPr marL="347663" indent="-26988">
              <a:lnSpc>
                <a:spcPct val="120000"/>
              </a:lnSpc>
              <a:buFont typeface="Wingdings 2" panose="05020102010507070707" pitchFamily="18" charset="2"/>
              <a:buNone/>
              <a:tabLst>
                <a:tab pos="347663" algn="l"/>
              </a:tabLst>
            </a:pPr>
            <a:r>
              <a:rPr lang="en-US" sz="3200" b="1" dirty="0">
                <a:solidFill>
                  <a:srgbClr val="FFC000"/>
                </a:solidFill>
              </a:rPr>
              <a:t>PATTERNED AFTER ALCOHOLICS ANONYMOUS</a:t>
            </a:r>
          </a:p>
          <a:p>
            <a:pPr lvl="1">
              <a:buClr>
                <a:srgbClr val="FFFFFF"/>
              </a:buClr>
              <a:tabLst>
                <a:tab pos="347663" algn="l"/>
              </a:tabLst>
            </a:pPr>
            <a:r>
              <a:rPr lang="en-US" sz="2000" dirty="0">
                <a:solidFill>
                  <a:srgbClr val="FFFFFF"/>
                </a:solidFill>
              </a:rPr>
              <a:t>Founded 1957</a:t>
            </a:r>
          </a:p>
          <a:p>
            <a:pPr lvl="1">
              <a:buClr>
                <a:srgbClr val="FFFFFF"/>
              </a:buClr>
              <a:tabLst>
                <a:tab pos="347663" algn="l"/>
              </a:tabLst>
            </a:pPr>
            <a:r>
              <a:rPr lang="en-US" sz="2000" dirty="0">
                <a:solidFill>
                  <a:srgbClr val="FFFFFF"/>
                </a:solidFill>
              </a:rPr>
              <a:t>Emphasis often on Abstinence Vs. Recovery Program skills</a:t>
            </a:r>
          </a:p>
          <a:p>
            <a:pPr lvl="1">
              <a:buClr>
                <a:srgbClr val="FFFFFF"/>
              </a:buClr>
              <a:tabLst>
                <a:tab pos="347663" algn="l"/>
              </a:tabLst>
            </a:pPr>
            <a:r>
              <a:rPr lang="en-US" sz="2000" dirty="0">
                <a:solidFill>
                  <a:srgbClr val="FFFFFF"/>
                </a:solidFill>
              </a:rPr>
              <a:t>1,800 GA meetings vs. approximately 60,000 AA meetings in US</a:t>
            </a:r>
          </a:p>
          <a:p>
            <a:pPr lvl="1">
              <a:buClr>
                <a:srgbClr val="FFFFFF"/>
              </a:buClr>
              <a:tabLst>
                <a:tab pos="347663" algn="l"/>
              </a:tabLst>
            </a:pPr>
            <a:endParaRPr lang="en-US" sz="2000" dirty="0">
              <a:solidFill>
                <a:srgbClr val="FFFFFF"/>
              </a:solidFill>
            </a:endParaRPr>
          </a:p>
          <a:p>
            <a:endParaRPr lang="en-US" dirty="0"/>
          </a:p>
        </p:txBody>
      </p:sp>
      <p:pic>
        <p:nvPicPr>
          <p:cNvPr id="5" name="Content Placeholder 4">
            <a:extLst>
              <a:ext uri="{FF2B5EF4-FFF2-40B4-BE49-F238E27FC236}">
                <a16:creationId xmlns:a16="http://schemas.microsoft.com/office/drawing/2014/main" id="{8C1A4661-D3CD-4175-A609-858DBF0ACF01}"/>
              </a:ext>
            </a:extLst>
          </p:cNvPr>
          <p:cNvPicPr>
            <a:picLocks noGrp="1" noChangeAspect="1"/>
          </p:cNvPicPr>
          <p:nvPr>
            <p:ph sz="half" idx="2"/>
          </p:nvPr>
        </p:nvPicPr>
        <p:blipFill>
          <a:blip r:embed="rId3"/>
          <a:stretch>
            <a:fillRect/>
          </a:stretch>
        </p:blipFill>
        <p:spPr>
          <a:xfrm>
            <a:off x="6937771" y="1977974"/>
            <a:ext cx="3385510" cy="3215017"/>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683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CC91-34CA-4170-9449-CCEBD1D135E1}"/>
              </a:ext>
            </a:extLst>
          </p:cNvPr>
          <p:cNvSpPr>
            <a:spLocks noGrp="1"/>
          </p:cNvSpPr>
          <p:nvPr>
            <p:ph type="title"/>
          </p:nvPr>
        </p:nvSpPr>
        <p:spPr/>
        <p:txBody>
          <a:bodyPr/>
          <a:lstStyle/>
          <a:p>
            <a:r>
              <a:rPr lang="en-US" dirty="0"/>
              <a:t>Meeting Types</a:t>
            </a:r>
          </a:p>
        </p:txBody>
      </p:sp>
      <p:pic>
        <p:nvPicPr>
          <p:cNvPr id="2050" name="Picture 2" descr="Proper Etiquette for 12-Step Meetings - Addiction Center">
            <a:extLst>
              <a:ext uri="{FF2B5EF4-FFF2-40B4-BE49-F238E27FC236}">
                <a16:creationId xmlns:a16="http://schemas.microsoft.com/office/drawing/2014/main" id="{F8C8AAEE-E74D-4C0A-8B68-7D7E21065D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29975" y="1988131"/>
            <a:ext cx="5788631" cy="348674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C7A25C7-D168-4173-B202-05EA07DBEDBC}"/>
              </a:ext>
            </a:extLst>
          </p:cNvPr>
          <p:cNvSpPr>
            <a:spLocks noGrp="1"/>
          </p:cNvSpPr>
          <p:nvPr>
            <p:ph sz="half" idx="2"/>
          </p:nvPr>
        </p:nvSpPr>
        <p:spPr>
          <a:xfrm>
            <a:off x="6493266" y="1825625"/>
            <a:ext cx="4860533" cy="4351338"/>
          </a:xfrm>
        </p:spPr>
        <p:txBody>
          <a:bodyPr/>
          <a:lstStyle/>
          <a:p>
            <a:pPr lvl="1">
              <a:buClr>
                <a:schemeClr val="bg1"/>
              </a:buClr>
              <a:buFont typeface="Wingdings 2" panose="05020102010507070707" pitchFamily="18" charset="2"/>
              <a:buNone/>
            </a:pPr>
            <a:r>
              <a:rPr lang="en-US" sz="3600" b="1" dirty="0">
                <a:solidFill>
                  <a:srgbClr val="FFC000"/>
                </a:solidFill>
              </a:rPr>
              <a:t>Meeting types</a:t>
            </a:r>
          </a:p>
          <a:p>
            <a:pPr lvl="2">
              <a:buClr>
                <a:srgbClr val="FFFFFF"/>
              </a:buClr>
              <a:buFont typeface="Arial" panose="020B0604020202020204" pitchFamily="34" charset="0"/>
              <a:buChar char="•"/>
            </a:pPr>
            <a:r>
              <a:rPr lang="en-US" dirty="0">
                <a:solidFill>
                  <a:srgbClr val="FFFFFF"/>
                </a:solidFill>
              </a:rPr>
              <a:t>Traditional (Closed)</a:t>
            </a:r>
          </a:p>
          <a:p>
            <a:pPr lvl="2">
              <a:buClr>
                <a:srgbClr val="FFFFFF"/>
              </a:buClr>
              <a:buFont typeface="Arial" panose="020B0604020202020204" pitchFamily="34" charset="0"/>
              <a:buChar char="•"/>
            </a:pPr>
            <a:r>
              <a:rPr lang="en-US" dirty="0">
                <a:solidFill>
                  <a:srgbClr val="FFFFFF"/>
                </a:solidFill>
              </a:rPr>
              <a:t>Combined</a:t>
            </a:r>
          </a:p>
          <a:p>
            <a:pPr lvl="2">
              <a:buClr>
                <a:srgbClr val="FFFFFF"/>
              </a:buClr>
              <a:buFont typeface="Arial" panose="020B0604020202020204" pitchFamily="34" charset="0"/>
              <a:buChar char="•"/>
            </a:pPr>
            <a:r>
              <a:rPr lang="en-US" dirty="0">
                <a:solidFill>
                  <a:srgbClr val="FFFFFF"/>
                </a:solidFill>
              </a:rPr>
              <a:t>Open</a:t>
            </a:r>
          </a:p>
          <a:p>
            <a:pPr lvl="2">
              <a:buClr>
                <a:srgbClr val="FFFFFF"/>
              </a:buClr>
              <a:buFont typeface="Arial" panose="020B0604020202020204" pitchFamily="34" charset="0"/>
              <a:buChar char="•"/>
            </a:pPr>
            <a:r>
              <a:rPr lang="en-US" dirty="0">
                <a:solidFill>
                  <a:srgbClr val="FFFFFF"/>
                </a:solidFill>
              </a:rPr>
              <a:t>Step</a:t>
            </a:r>
          </a:p>
          <a:p>
            <a:pPr lvl="2">
              <a:buClr>
                <a:srgbClr val="FFFFFF"/>
              </a:buClr>
              <a:buFont typeface="Arial" panose="020B0604020202020204" pitchFamily="34" charset="0"/>
              <a:buChar char="•"/>
            </a:pPr>
            <a:r>
              <a:rPr lang="en-US" dirty="0">
                <a:solidFill>
                  <a:srgbClr val="FFFFFF"/>
                </a:solidFill>
              </a:rPr>
              <a:t>* Cross-Comment</a:t>
            </a:r>
          </a:p>
          <a:p>
            <a:pPr lvl="2">
              <a:buClr>
                <a:schemeClr val="bg1"/>
              </a:buClr>
              <a:buFont typeface="Arial" panose="020B0604020202020204" pitchFamily="34" charset="0"/>
              <a:buChar char="•"/>
            </a:pPr>
            <a:endParaRPr lang="en-US" dirty="0">
              <a:solidFill>
                <a:srgbClr val="FFFFFF"/>
              </a:solidFill>
            </a:endParaRPr>
          </a:p>
          <a:p>
            <a:pPr lvl="1">
              <a:buClr>
                <a:schemeClr val="bg1"/>
              </a:buClr>
              <a:buFont typeface="Wingdings 2" panose="05020102010507070707" pitchFamily="18" charset="2"/>
              <a:buNone/>
            </a:pPr>
            <a:r>
              <a:rPr lang="en-US" sz="2400" b="1" dirty="0">
                <a:solidFill>
                  <a:srgbClr val="FFFFFF"/>
                </a:solidFill>
              </a:rPr>
              <a:t>Additional Supports</a:t>
            </a:r>
          </a:p>
          <a:p>
            <a:pPr lvl="1">
              <a:buClr>
                <a:srgbClr val="FFFFFF"/>
              </a:buClr>
            </a:pPr>
            <a:r>
              <a:rPr lang="en-US" sz="2400" dirty="0">
                <a:solidFill>
                  <a:srgbClr val="FFFFFF"/>
                </a:solidFill>
              </a:rPr>
              <a:t>Sponsorship</a:t>
            </a:r>
          </a:p>
          <a:p>
            <a:pPr lvl="1">
              <a:buClr>
                <a:srgbClr val="FFFFFF"/>
              </a:buClr>
            </a:pPr>
            <a:r>
              <a:rPr lang="en-US" sz="2400" dirty="0">
                <a:solidFill>
                  <a:srgbClr val="FFFFFF"/>
                </a:solidFill>
              </a:rPr>
              <a:t>Financial Pressure/Budget Relief</a:t>
            </a:r>
          </a:p>
          <a:p>
            <a:endParaRPr lang="en-US" dirty="0"/>
          </a:p>
        </p:txBody>
      </p:sp>
    </p:spTree>
    <p:extLst>
      <p:ext uri="{BB962C8B-B14F-4D97-AF65-F5344CB8AC3E}">
        <p14:creationId xmlns:p14="http://schemas.microsoft.com/office/powerpoint/2010/main" val="373490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A347-7A4C-410C-A228-4E60F05B0649}"/>
              </a:ext>
            </a:extLst>
          </p:cNvPr>
          <p:cNvSpPr>
            <a:spLocks noGrp="1"/>
          </p:cNvSpPr>
          <p:nvPr>
            <p:ph type="title"/>
          </p:nvPr>
        </p:nvSpPr>
        <p:spPr/>
        <p:txBody>
          <a:bodyPr/>
          <a:lstStyle/>
          <a:p>
            <a:r>
              <a:rPr lang="en-US" dirty="0"/>
              <a:t>Benefits of GA Meetings</a:t>
            </a:r>
          </a:p>
        </p:txBody>
      </p:sp>
      <p:sp>
        <p:nvSpPr>
          <p:cNvPr id="3" name="Content Placeholder 2">
            <a:extLst>
              <a:ext uri="{FF2B5EF4-FFF2-40B4-BE49-F238E27FC236}">
                <a16:creationId xmlns:a16="http://schemas.microsoft.com/office/drawing/2014/main" id="{58EEB648-335C-4E01-B2BB-F9F564134AA5}"/>
              </a:ext>
            </a:extLst>
          </p:cNvPr>
          <p:cNvSpPr>
            <a:spLocks noGrp="1"/>
          </p:cNvSpPr>
          <p:nvPr>
            <p:ph sz="half" idx="1"/>
          </p:nvPr>
        </p:nvSpPr>
        <p:spPr/>
        <p:txBody>
          <a:bodyPr/>
          <a:lstStyle/>
          <a:p>
            <a:pPr>
              <a:buClr>
                <a:srgbClr val="FFFFFF"/>
              </a:buClr>
              <a:buFont typeface="Wingdings 2" panose="05020102010507070707" pitchFamily="18" charset="2"/>
              <a:buNone/>
            </a:pPr>
            <a:r>
              <a:rPr lang="en-US" sz="4400" dirty="0">
                <a:solidFill>
                  <a:srgbClr val="FFC000"/>
                </a:solidFill>
              </a:rPr>
              <a:t>Benefits</a:t>
            </a:r>
          </a:p>
          <a:p>
            <a:pPr lvl="1">
              <a:buClr>
                <a:srgbClr val="FFFFFF"/>
              </a:buClr>
              <a:buFont typeface="Arial" panose="020B0604020202020204" pitchFamily="34" charset="0"/>
              <a:buChar char="•"/>
            </a:pPr>
            <a:r>
              <a:rPr lang="en-US" sz="2400" dirty="0">
                <a:solidFill>
                  <a:srgbClr val="FFFFFF"/>
                </a:solidFill>
              </a:rPr>
              <a:t>Improved Peer Support</a:t>
            </a:r>
          </a:p>
          <a:p>
            <a:pPr lvl="1">
              <a:buClr>
                <a:srgbClr val="FFFFFF"/>
              </a:buClr>
              <a:buFont typeface="Arial" panose="020B0604020202020204" pitchFamily="34" charset="0"/>
              <a:buChar char="•"/>
            </a:pPr>
            <a:r>
              <a:rPr lang="en-US" sz="2400" dirty="0">
                <a:solidFill>
                  <a:srgbClr val="FFFFFF"/>
                </a:solidFill>
              </a:rPr>
              <a:t>No dues or fees</a:t>
            </a:r>
          </a:p>
          <a:p>
            <a:pPr lvl="1">
              <a:buClr>
                <a:srgbClr val="FFFFFF"/>
              </a:buClr>
              <a:buFont typeface="Arial" panose="020B0604020202020204" pitchFamily="34" charset="0"/>
              <a:buChar char="•"/>
            </a:pPr>
            <a:r>
              <a:rPr lang="en-US" sz="2400" dirty="0">
                <a:solidFill>
                  <a:srgbClr val="FFFFFF"/>
                </a:solidFill>
              </a:rPr>
              <a:t>Structure for recovery</a:t>
            </a:r>
          </a:p>
          <a:p>
            <a:pPr lvl="1">
              <a:buClr>
                <a:srgbClr val="FFFFFF"/>
              </a:buClr>
              <a:buFont typeface="Arial" panose="020B0604020202020204" pitchFamily="34" charset="0"/>
              <a:buChar char="•"/>
            </a:pPr>
            <a:r>
              <a:rPr lang="en-US" sz="2400" dirty="0">
                <a:solidFill>
                  <a:srgbClr val="FFFFFF"/>
                </a:solidFill>
              </a:rPr>
              <a:t>Means for reducing shame and guilt</a:t>
            </a:r>
          </a:p>
          <a:p>
            <a:pPr lvl="1">
              <a:buClr>
                <a:srgbClr val="FFFFFF"/>
              </a:buClr>
              <a:buFont typeface="Arial" panose="020B0604020202020204" pitchFamily="34" charset="0"/>
              <a:buChar char="•"/>
            </a:pPr>
            <a:r>
              <a:rPr lang="en-US" sz="2400" dirty="0">
                <a:solidFill>
                  <a:srgbClr val="FFFFFF"/>
                </a:solidFill>
              </a:rPr>
              <a:t>Enhancing accountability</a:t>
            </a:r>
          </a:p>
          <a:p>
            <a:pPr lvl="1">
              <a:buClr>
                <a:srgbClr val="FFFFFF"/>
              </a:buClr>
              <a:buFont typeface="Arial" panose="020B0604020202020204" pitchFamily="34" charset="0"/>
              <a:buChar char="•"/>
            </a:pPr>
            <a:r>
              <a:rPr lang="en-US" sz="2400" dirty="0">
                <a:solidFill>
                  <a:srgbClr val="FFFFFF"/>
                </a:solidFill>
              </a:rPr>
              <a:t>Encourages active participation in own recovery</a:t>
            </a:r>
          </a:p>
          <a:p>
            <a:pPr lvl="1">
              <a:buClr>
                <a:srgbClr val="FFFFFF"/>
              </a:buClr>
              <a:buFont typeface="Arial" panose="020B0604020202020204" pitchFamily="34" charset="0"/>
              <a:buChar char="•"/>
            </a:pPr>
            <a:r>
              <a:rPr lang="en-US" sz="2400" dirty="0">
                <a:solidFill>
                  <a:srgbClr val="FFFFFF"/>
                </a:solidFill>
              </a:rPr>
              <a:t>Long term maintenance</a:t>
            </a:r>
          </a:p>
          <a:p>
            <a:endParaRPr lang="en-US" dirty="0"/>
          </a:p>
        </p:txBody>
      </p:sp>
      <p:pic>
        <p:nvPicPr>
          <p:cNvPr id="3074" name="Picture 2" descr="Open and Closed 12-Step Meetings">
            <a:extLst>
              <a:ext uri="{FF2B5EF4-FFF2-40B4-BE49-F238E27FC236}">
                <a16:creationId xmlns:a16="http://schemas.microsoft.com/office/drawing/2014/main" id="{E94AE34D-4829-4A6D-A69B-70D4F9524A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12572" y="2098113"/>
            <a:ext cx="4762500" cy="33337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802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3D5C-AFA2-4263-AE8E-669692C5C0A8}"/>
              </a:ext>
            </a:extLst>
          </p:cNvPr>
          <p:cNvSpPr>
            <a:spLocks noGrp="1"/>
          </p:cNvSpPr>
          <p:nvPr>
            <p:ph type="title"/>
          </p:nvPr>
        </p:nvSpPr>
        <p:spPr/>
        <p:txBody>
          <a:bodyPr/>
          <a:lstStyle/>
          <a:p>
            <a:r>
              <a:rPr lang="en-US" dirty="0"/>
              <a:t>Limitations to Support Groups</a:t>
            </a:r>
          </a:p>
        </p:txBody>
      </p:sp>
      <p:pic>
        <p:nvPicPr>
          <p:cNvPr id="4098" name="Picture 2" descr="12 Step Programs | Learn the 12 Steps of Addiction Recovery">
            <a:extLst>
              <a:ext uri="{FF2B5EF4-FFF2-40B4-BE49-F238E27FC236}">
                <a16:creationId xmlns:a16="http://schemas.microsoft.com/office/drawing/2014/main" id="{4E636B1E-7869-4588-B1BE-518CCEAB73E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58194"/>
            <a:ext cx="4463265" cy="334744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825F7F8-4C18-471E-B550-D44E52359044}"/>
              </a:ext>
            </a:extLst>
          </p:cNvPr>
          <p:cNvSpPr>
            <a:spLocks noGrp="1"/>
          </p:cNvSpPr>
          <p:nvPr>
            <p:ph sz="half" idx="2"/>
          </p:nvPr>
        </p:nvSpPr>
        <p:spPr>
          <a:xfrm>
            <a:off x="6172200" y="1825625"/>
            <a:ext cx="5181600" cy="4164209"/>
          </a:xfrm>
        </p:spPr>
        <p:txBody>
          <a:bodyPr>
            <a:normAutofit lnSpcReduction="10000"/>
          </a:bodyPr>
          <a:lstStyle/>
          <a:p>
            <a:pPr>
              <a:buFont typeface="Wingdings 2" panose="05020102010507070707" pitchFamily="18" charset="2"/>
              <a:buNone/>
            </a:pPr>
            <a:r>
              <a:rPr lang="en-US" sz="4300" b="1" dirty="0">
                <a:solidFill>
                  <a:srgbClr val="FFC000"/>
                </a:solidFill>
              </a:rPr>
              <a:t>Limitations</a:t>
            </a:r>
          </a:p>
          <a:p>
            <a:pPr lvl="1">
              <a:buClr>
                <a:srgbClr val="FFFFFF"/>
              </a:buClr>
              <a:buFont typeface="Arial" panose="020B0604020202020204" pitchFamily="34" charset="0"/>
              <a:buChar char="•"/>
            </a:pPr>
            <a:r>
              <a:rPr lang="en-US" dirty="0">
                <a:solidFill>
                  <a:srgbClr val="FFFFFF"/>
                </a:solidFill>
              </a:rPr>
              <a:t>Low retention rate</a:t>
            </a:r>
          </a:p>
          <a:p>
            <a:pPr lvl="1">
              <a:buClr>
                <a:srgbClr val="FFFFFF"/>
              </a:buClr>
              <a:buFont typeface="Arial" panose="020B0604020202020204" pitchFamily="34" charset="0"/>
              <a:buChar char="•"/>
            </a:pPr>
            <a:r>
              <a:rPr lang="en-US" dirty="0">
                <a:solidFill>
                  <a:srgbClr val="FFFFFF"/>
                </a:solidFill>
              </a:rPr>
              <a:t>Does not address family issues</a:t>
            </a:r>
          </a:p>
          <a:p>
            <a:pPr lvl="1">
              <a:buClr>
                <a:srgbClr val="FFFFFF"/>
              </a:buClr>
              <a:buFont typeface="Arial" panose="020B0604020202020204" pitchFamily="34" charset="0"/>
              <a:buChar char="•"/>
            </a:pPr>
            <a:r>
              <a:rPr lang="en-US" dirty="0">
                <a:solidFill>
                  <a:srgbClr val="FFFFFF"/>
                </a:solidFill>
              </a:rPr>
              <a:t>May be skeptical of professional help</a:t>
            </a:r>
          </a:p>
          <a:p>
            <a:pPr lvl="1">
              <a:buClr>
                <a:srgbClr val="FFFFFF"/>
              </a:buClr>
              <a:buFont typeface="Arial" panose="020B0604020202020204" pitchFamily="34" charset="0"/>
              <a:buChar char="•"/>
            </a:pPr>
            <a:r>
              <a:rPr lang="en-US" dirty="0">
                <a:solidFill>
                  <a:srgbClr val="FFFFFF"/>
                </a:solidFill>
              </a:rPr>
              <a:t>Difficult for some types of gamblers</a:t>
            </a:r>
          </a:p>
          <a:p>
            <a:pPr lvl="1">
              <a:buClr>
                <a:srgbClr val="FFFFFF"/>
              </a:buClr>
              <a:buFont typeface="Arial" panose="020B0604020202020204" pitchFamily="34" charset="0"/>
              <a:buChar char="•"/>
            </a:pPr>
            <a:r>
              <a:rPr lang="en-US" dirty="0">
                <a:solidFill>
                  <a:srgbClr val="FFFFFF"/>
                </a:solidFill>
              </a:rPr>
              <a:t>Some may resist treatment because they fear the implications of abstinence on their ability to enjoy life</a:t>
            </a:r>
          </a:p>
          <a:p>
            <a:endParaRPr lang="en-US" dirty="0"/>
          </a:p>
        </p:txBody>
      </p:sp>
    </p:spTree>
    <p:extLst>
      <p:ext uri="{BB962C8B-B14F-4D97-AF65-F5344CB8AC3E}">
        <p14:creationId xmlns:p14="http://schemas.microsoft.com/office/powerpoint/2010/main" val="840756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5955-C60D-4751-806C-0BA08CF7086A}"/>
              </a:ext>
            </a:extLst>
          </p:cNvPr>
          <p:cNvSpPr>
            <a:spLocks noGrp="1"/>
          </p:cNvSpPr>
          <p:nvPr>
            <p:ph type="title"/>
          </p:nvPr>
        </p:nvSpPr>
        <p:spPr/>
        <p:txBody>
          <a:bodyPr/>
          <a:lstStyle/>
          <a:p>
            <a:r>
              <a:rPr lang="en-US" dirty="0"/>
              <a:t>Comparison to AA Meetings</a:t>
            </a:r>
          </a:p>
        </p:txBody>
      </p:sp>
      <p:sp>
        <p:nvSpPr>
          <p:cNvPr id="3" name="Content Placeholder 2">
            <a:extLst>
              <a:ext uri="{FF2B5EF4-FFF2-40B4-BE49-F238E27FC236}">
                <a16:creationId xmlns:a16="http://schemas.microsoft.com/office/drawing/2014/main" id="{BED2F198-9E4E-4683-8CA6-971B3EF562A8}"/>
              </a:ext>
            </a:extLst>
          </p:cNvPr>
          <p:cNvSpPr>
            <a:spLocks noGrp="1"/>
          </p:cNvSpPr>
          <p:nvPr>
            <p:ph sz="half" idx="1"/>
          </p:nvPr>
        </p:nvSpPr>
        <p:spPr/>
        <p:txBody>
          <a:bodyPr/>
          <a:lstStyle/>
          <a:p>
            <a:pPr>
              <a:buFont typeface="Wingdings 2" panose="05020102010507070707" pitchFamily="18" charset="2"/>
              <a:buNone/>
            </a:pPr>
            <a:r>
              <a:rPr lang="en-US" sz="3600" b="1" dirty="0">
                <a:solidFill>
                  <a:srgbClr val="FFC000"/>
                </a:solidFill>
              </a:rPr>
              <a:t>Comparison</a:t>
            </a:r>
            <a:r>
              <a:rPr lang="en-US" sz="3600" b="1" dirty="0">
                <a:solidFill>
                  <a:srgbClr val="FFFFFF"/>
                </a:solidFill>
              </a:rPr>
              <a:t> to AA</a:t>
            </a:r>
          </a:p>
          <a:p>
            <a:pPr lvl="1">
              <a:buClr>
                <a:srgbClr val="FFFFFF"/>
              </a:buClr>
              <a:buFont typeface="Arial" panose="020B0604020202020204" pitchFamily="34" charset="0"/>
              <a:buChar char="•"/>
            </a:pPr>
            <a:r>
              <a:rPr lang="en-US" sz="2400" dirty="0">
                <a:solidFill>
                  <a:srgbClr val="FFFFFF"/>
                </a:solidFill>
              </a:rPr>
              <a:t>GA meetings longer and smaller</a:t>
            </a:r>
          </a:p>
          <a:p>
            <a:pPr lvl="1">
              <a:buClr>
                <a:srgbClr val="FFFFFF"/>
              </a:buClr>
              <a:buFont typeface="Arial" panose="020B0604020202020204" pitchFamily="34" charset="0"/>
              <a:buChar char="•"/>
            </a:pPr>
            <a:r>
              <a:rPr lang="en-US" sz="2400" dirty="0">
                <a:solidFill>
                  <a:srgbClr val="FFFFFF"/>
                </a:solidFill>
              </a:rPr>
              <a:t>GA everyone expected to speak</a:t>
            </a:r>
          </a:p>
          <a:p>
            <a:pPr lvl="1">
              <a:buClr>
                <a:srgbClr val="FFFFFF"/>
              </a:buClr>
              <a:buFont typeface="Arial" panose="020B0604020202020204" pitchFamily="34" charset="0"/>
              <a:buChar char="•"/>
            </a:pPr>
            <a:r>
              <a:rPr lang="en-US" sz="2400" dirty="0">
                <a:solidFill>
                  <a:srgbClr val="FFFFFF"/>
                </a:solidFill>
              </a:rPr>
              <a:t>Often GA and Gam-Anon held at same place and same time</a:t>
            </a:r>
          </a:p>
          <a:p>
            <a:pPr lvl="1">
              <a:buClr>
                <a:srgbClr val="FFFFFF"/>
              </a:buClr>
              <a:buFont typeface="Arial" panose="020B0604020202020204" pitchFamily="34" charset="0"/>
              <a:buChar char="•"/>
            </a:pPr>
            <a:r>
              <a:rPr lang="en-US" sz="2400" dirty="0">
                <a:solidFill>
                  <a:srgbClr val="FFFFFF"/>
                </a:solidFill>
              </a:rPr>
              <a:t>Few step meetings, topic, beginner,  or lead meetings</a:t>
            </a:r>
          </a:p>
          <a:p>
            <a:endParaRPr lang="en-US" dirty="0"/>
          </a:p>
        </p:txBody>
      </p:sp>
      <p:pic>
        <p:nvPicPr>
          <p:cNvPr id="10" name="Content Placeholder 9" descr="Logo&#10;&#10;Description automatically generated">
            <a:extLst>
              <a:ext uri="{FF2B5EF4-FFF2-40B4-BE49-F238E27FC236}">
                <a16:creationId xmlns:a16="http://schemas.microsoft.com/office/drawing/2014/main" id="{FDE9ECE8-D6E6-4A72-ADC8-C90408A849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58743" y="1549796"/>
            <a:ext cx="3758408" cy="3758408"/>
          </a:xfrm>
        </p:spPr>
      </p:pic>
    </p:spTree>
    <p:extLst>
      <p:ext uri="{BB962C8B-B14F-4D97-AF65-F5344CB8AC3E}">
        <p14:creationId xmlns:p14="http://schemas.microsoft.com/office/powerpoint/2010/main" val="326985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5955-C60D-4751-806C-0BA08CF7086A}"/>
              </a:ext>
            </a:extLst>
          </p:cNvPr>
          <p:cNvSpPr>
            <a:spLocks noGrp="1"/>
          </p:cNvSpPr>
          <p:nvPr>
            <p:ph type="title"/>
          </p:nvPr>
        </p:nvSpPr>
        <p:spPr/>
        <p:txBody>
          <a:bodyPr/>
          <a:lstStyle/>
          <a:p>
            <a:r>
              <a:rPr lang="en-US" dirty="0"/>
              <a:t>Comparison to AA Meetings</a:t>
            </a:r>
          </a:p>
        </p:txBody>
      </p:sp>
      <p:sp>
        <p:nvSpPr>
          <p:cNvPr id="3" name="Content Placeholder 2">
            <a:extLst>
              <a:ext uri="{FF2B5EF4-FFF2-40B4-BE49-F238E27FC236}">
                <a16:creationId xmlns:a16="http://schemas.microsoft.com/office/drawing/2014/main" id="{BED2F198-9E4E-4683-8CA6-971B3EF562A8}"/>
              </a:ext>
            </a:extLst>
          </p:cNvPr>
          <p:cNvSpPr>
            <a:spLocks noGrp="1"/>
          </p:cNvSpPr>
          <p:nvPr>
            <p:ph sz="half" idx="1"/>
          </p:nvPr>
        </p:nvSpPr>
        <p:spPr/>
        <p:txBody>
          <a:bodyPr>
            <a:normAutofit lnSpcReduction="10000"/>
          </a:bodyPr>
          <a:lstStyle/>
          <a:p>
            <a:pPr marL="668338" indent="-668338">
              <a:buFont typeface="Wingdings 2" panose="05020102010507070707" pitchFamily="18" charset="2"/>
              <a:buNone/>
            </a:pPr>
            <a:r>
              <a:rPr lang="en-US" sz="3600" b="1" dirty="0">
                <a:solidFill>
                  <a:srgbClr val="FFC000"/>
                </a:solidFill>
              </a:rPr>
              <a:t>Comparison</a:t>
            </a:r>
            <a:r>
              <a:rPr lang="en-US" sz="3600" b="1" dirty="0">
                <a:solidFill>
                  <a:srgbClr val="FFFFFF"/>
                </a:solidFill>
              </a:rPr>
              <a:t> to AA</a:t>
            </a:r>
            <a:endParaRPr lang="en-US" sz="2000" dirty="0">
              <a:solidFill>
                <a:srgbClr val="FFFFFF"/>
              </a:solidFill>
            </a:endParaRPr>
          </a:p>
          <a:p>
            <a:pPr marL="919163" lvl="1" indent="-461963">
              <a:buClr>
                <a:srgbClr val="FFFFFF"/>
              </a:buClr>
              <a:buFont typeface="Arial" panose="020B0604020202020204" pitchFamily="34" charset="0"/>
              <a:buChar char="•"/>
            </a:pPr>
            <a:r>
              <a:rPr lang="en-US" sz="2400" dirty="0">
                <a:solidFill>
                  <a:srgbClr val="FFFFFF"/>
                </a:solidFill>
              </a:rPr>
              <a:t>Less emphasis on Sponsorship in GA</a:t>
            </a:r>
          </a:p>
          <a:p>
            <a:pPr marL="919163" lvl="1" indent="-461963">
              <a:buClr>
                <a:srgbClr val="FFFFFF"/>
              </a:buClr>
              <a:buFont typeface="Arial" panose="020B0604020202020204" pitchFamily="34" charset="0"/>
              <a:buChar char="•"/>
            </a:pPr>
            <a:r>
              <a:rPr lang="en-US" sz="2400" dirty="0">
                <a:solidFill>
                  <a:srgbClr val="FFFFFF"/>
                </a:solidFill>
              </a:rPr>
              <a:t>GA de-emphasizes God as ultimate authority</a:t>
            </a:r>
          </a:p>
          <a:p>
            <a:pPr marL="919163" lvl="1" indent="-461963">
              <a:buClr>
                <a:srgbClr val="FFFFFF"/>
              </a:buClr>
              <a:buFont typeface="Arial" panose="020B0604020202020204" pitchFamily="34" charset="0"/>
              <a:buChar char="•"/>
            </a:pPr>
            <a:r>
              <a:rPr lang="en-US" sz="2400" dirty="0">
                <a:solidFill>
                  <a:srgbClr val="FFFFFF"/>
                </a:solidFill>
              </a:rPr>
              <a:t>Higher power</a:t>
            </a:r>
          </a:p>
          <a:p>
            <a:pPr marL="919163" lvl="1" indent="-461963">
              <a:buClr>
                <a:srgbClr val="FFFFFF"/>
              </a:buClr>
              <a:buFont typeface="Arial" panose="020B0604020202020204" pitchFamily="34" charset="0"/>
              <a:buChar char="•"/>
            </a:pPr>
            <a:r>
              <a:rPr lang="en-US" sz="2400" dirty="0">
                <a:solidFill>
                  <a:srgbClr val="FFFFFF"/>
                </a:solidFill>
              </a:rPr>
              <a:t>Spirituality less emphasized</a:t>
            </a:r>
          </a:p>
          <a:p>
            <a:pPr marL="919163" lvl="1" indent="-461963">
              <a:buClr>
                <a:srgbClr val="FFFFFF"/>
              </a:buClr>
              <a:buFont typeface="Arial" panose="020B0604020202020204" pitchFamily="34" charset="0"/>
              <a:buChar char="•"/>
            </a:pPr>
            <a:r>
              <a:rPr lang="en-US" sz="2400" dirty="0">
                <a:solidFill>
                  <a:srgbClr val="FFFFFF"/>
                </a:solidFill>
              </a:rPr>
              <a:t>Step 4 includes financial inventory</a:t>
            </a:r>
          </a:p>
          <a:p>
            <a:pPr marL="919163" lvl="1" indent="-461963">
              <a:buClr>
                <a:srgbClr val="FFFFFF"/>
              </a:buClr>
              <a:buFont typeface="Arial" panose="020B0604020202020204" pitchFamily="34" charset="0"/>
              <a:buChar char="•"/>
            </a:pPr>
            <a:r>
              <a:rPr lang="en-US" sz="2400" dirty="0">
                <a:solidFill>
                  <a:srgbClr val="FFFFFF"/>
                </a:solidFill>
              </a:rPr>
              <a:t>pressure relief group</a:t>
            </a:r>
          </a:p>
          <a:p>
            <a:pPr marL="1319213" lvl="2" indent="-461963">
              <a:buClr>
                <a:srgbClr val="FFFFFF"/>
              </a:buClr>
              <a:buFont typeface="Arial" panose="020B0604020202020204" pitchFamily="34" charset="0"/>
              <a:buChar char="•"/>
            </a:pPr>
            <a:r>
              <a:rPr lang="en-US" sz="2000" dirty="0">
                <a:solidFill>
                  <a:srgbClr val="FFFFFF"/>
                </a:solidFill>
              </a:rPr>
              <a:t>www.gamblersanonymous.org</a:t>
            </a:r>
          </a:p>
          <a:p>
            <a:pPr marL="1319213" lvl="2" indent="-461963">
              <a:buClr>
                <a:srgbClr val="FFFFFF"/>
              </a:buClr>
              <a:buFont typeface="Arial" panose="020B0604020202020204" pitchFamily="34" charset="0"/>
              <a:buChar char="•"/>
            </a:pPr>
            <a:r>
              <a:rPr lang="en-US" sz="2000" dirty="0">
                <a:solidFill>
                  <a:srgbClr val="FFFFFF"/>
                </a:solidFill>
              </a:rPr>
              <a:t>www.Gam-anon.org</a:t>
            </a:r>
            <a:endParaRPr lang="en-US" sz="1400" dirty="0">
              <a:solidFill>
                <a:srgbClr val="FFFFFF"/>
              </a:solidFill>
            </a:endParaRPr>
          </a:p>
          <a:p>
            <a:endParaRPr lang="en-US" dirty="0"/>
          </a:p>
        </p:txBody>
      </p:sp>
      <p:pic>
        <p:nvPicPr>
          <p:cNvPr id="10" name="Content Placeholder 9" descr="Logo&#10;&#10;Description automatically generated">
            <a:extLst>
              <a:ext uri="{FF2B5EF4-FFF2-40B4-BE49-F238E27FC236}">
                <a16:creationId xmlns:a16="http://schemas.microsoft.com/office/drawing/2014/main" id="{FDE9ECE8-D6E6-4A72-ADC8-C90408A849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58743" y="1549796"/>
            <a:ext cx="3758408" cy="3758408"/>
          </a:xfrm>
        </p:spPr>
      </p:pic>
    </p:spTree>
    <p:extLst>
      <p:ext uri="{BB962C8B-B14F-4D97-AF65-F5344CB8AC3E}">
        <p14:creationId xmlns:p14="http://schemas.microsoft.com/office/powerpoint/2010/main" val="381429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49A-2833-41EB-B8EC-88E5B1462040}"/>
              </a:ext>
            </a:extLst>
          </p:cNvPr>
          <p:cNvSpPr>
            <a:spLocks noGrp="1"/>
          </p:cNvSpPr>
          <p:nvPr>
            <p:ph type="title"/>
          </p:nvPr>
        </p:nvSpPr>
        <p:spPr/>
        <p:txBody>
          <a:bodyPr/>
          <a:lstStyle/>
          <a:p>
            <a:r>
              <a:rPr lang="en-US" dirty="0"/>
              <a:t>GA and AA: A 12-Step Comparison</a:t>
            </a:r>
          </a:p>
        </p:txBody>
      </p:sp>
      <p:sp>
        <p:nvSpPr>
          <p:cNvPr id="5" name="Content Placeholder 4">
            <a:extLst>
              <a:ext uri="{FF2B5EF4-FFF2-40B4-BE49-F238E27FC236}">
                <a16:creationId xmlns:a16="http://schemas.microsoft.com/office/drawing/2014/main" id="{9DF4FDEC-1973-4FF8-B81C-6301C42CAF59}"/>
              </a:ext>
            </a:extLst>
          </p:cNvPr>
          <p:cNvSpPr>
            <a:spLocks noGrp="1"/>
          </p:cNvSpPr>
          <p:nvPr>
            <p:ph idx="1"/>
          </p:nvPr>
        </p:nvSpPr>
        <p:spPr/>
        <p:txBody>
          <a:bodyPr/>
          <a:lstStyle/>
          <a:p>
            <a:pPr marL="0" indent="0">
              <a:buNone/>
            </a:pPr>
            <a:r>
              <a:rPr lang="en-US" dirty="0"/>
              <a:t>Step 1: </a:t>
            </a:r>
          </a:p>
          <a:p>
            <a:pPr marL="0" indent="0">
              <a:buNone/>
            </a:pPr>
            <a:endParaRPr lang="en-US" dirty="0"/>
          </a:p>
        </p:txBody>
      </p:sp>
      <p:pic>
        <p:nvPicPr>
          <p:cNvPr id="7" name="Picture 6">
            <a:extLst>
              <a:ext uri="{FF2B5EF4-FFF2-40B4-BE49-F238E27FC236}">
                <a16:creationId xmlns:a16="http://schemas.microsoft.com/office/drawing/2014/main" id="{BA4FF08D-1503-4F91-8A2E-CD444444FB25}"/>
              </a:ext>
            </a:extLst>
          </p:cNvPr>
          <p:cNvPicPr>
            <a:picLocks noChangeAspect="1"/>
          </p:cNvPicPr>
          <p:nvPr/>
        </p:nvPicPr>
        <p:blipFill>
          <a:blip r:embed="rId3"/>
          <a:stretch>
            <a:fillRect/>
          </a:stretch>
        </p:blipFill>
        <p:spPr>
          <a:xfrm>
            <a:off x="1858913" y="2446810"/>
            <a:ext cx="8474174" cy="3505504"/>
          </a:xfrm>
          <a:prstGeom prst="rect">
            <a:avLst/>
          </a:prstGeom>
        </p:spPr>
      </p:pic>
    </p:spTree>
    <p:extLst>
      <p:ext uri="{BB962C8B-B14F-4D97-AF65-F5344CB8AC3E}">
        <p14:creationId xmlns:p14="http://schemas.microsoft.com/office/powerpoint/2010/main" val="563250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6AB4-5E33-40B5-A6B1-CE99FDEDD169}"/>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BF9CA3A9-2211-4762-B76B-17DD3FE72495}"/>
              </a:ext>
            </a:extLst>
          </p:cNvPr>
          <p:cNvSpPr>
            <a:spLocks noGrp="1"/>
          </p:cNvSpPr>
          <p:nvPr>
            <p:ph idx="1"/>
          </p:nvPr>
        </p:nvSpPr>
        <p:spPr/>
        <p:txBody>
          <a:bodyPr/>
          <a:lstStyle/>
          <a:p>
            <a:pPr marL="0" indent="0">
              <a:buNone/>
            </a:pPr>
            <a:r>
              <a:rPr lang="en-US" dirty="0"/>
              <a:t>Step 2:</a:t>
            </a:r>
          </a:p>
          <a:p>
            <a:pPr marL="0" indent="0">
              <a:buNone/>
            </a:pPr>
            <a:endParaRPr lang="en-US" dirty="0"/>
          </a:p>
        </p:txBody>
      </p:sp>
      <p:pic>
        <p:nvPicPr>
          <p:cNvPr id="5" name="Picture 4">
            <a:extLst>
              <a:ext uri="{FF2B5EF4-FFF2-40B4-BE49-F238E27FC236}">
                <a16:creationId xmlns:a16="http://schemas.microsoft.com/office/drawing/2014/main" id="{325391BE-28FD-4157-B5D0-204C10761D13}"/>
              </a:ext>
            </a:extLst>
          </p:cNvPr>
          <p:cNvPicPr>
            <a:picLocks noChangeAspect="1"/>
          </p:cNvPicPr>
          <p:nvPr/>
        </p:nvPicPr>
        <p:blipFill>
          <a:blip r:embed="rId3"/>
          <a:stretch>
            <a:fillRect/>
          </a:stretch>
        </p:blipFill>
        <p:spPr>
          <a:xfrm>
            <a:off x="1861961" y="2452566"/>
            <a:ext cx="8468078" cy="3432345"/>
          </a:xfrm>
          <a:prstGeom prst="rect">
            <a:avLst/>
          </a:prstGeom>
        </p:spPr>
      </p:pic>
    </p:spTree>
    <p:extLst>
      <p:ext uri="{BB962C8B-B14F-4D97-AF65-F5344CB8AC3E}">
        <p14:creationId xmlns:p14="http://schemas.microsoft.com/office/powerpoint/2010/main" val="241142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en-US" dirty="0">
                <a:hlinkClick r:id="rId3"/>
              </a:rPr>
              <a:t>Soberay et al. (2014) – Stages of Change</a:t>
            </a:r>
            <a:endParaRPr lang="en-US"/>
          </a:p>
          <a:p>
            <a:r>
              <a:rPr lang="en-US" dirty="0">
                <a:hlinkClick r:id="rId4"/>
              </a:rPr>
              <a:t>Dixon et al. (2019) - Mindfulness</a:t>
            </a:r>
            <a:endParaRPr lang="en-US">
              <a:cs typeface="Calibri" panose="020F0502020204030204"/>
            </a:endParaRPr>
          </a:p>
          <a:p>
            <a:r>
              <a:rPr lang="en-US" dirty="0">
                <a:hlinkClick r:id="rId5"/>
              </a:rPr>
              <a:t>Hodgins (2011) – CBT Review</a:t>
            </a:r>
            <a:endParaRPr lang="en-US">
              <a:cs typeface="Calibri" panose="020F0502020204030204"/>
            </a:endParaRPr>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0327-BE12-45D8-8432-2B49DDED4C35}"/>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1EBE73A9-26EB-4DEE-9CA0-916A1AD09FF8}"/>
              </a:ext>
            </a:extLst>
          </p:cNvPr>
          <p:cNvSpPr>
            <a:spLocks noGrp="1"/>
          </p:cNvSpPr>
          <p:nvPr>
            <p:ph idx="1"/>
          </p:nvPr>
        </p:nvSpPr>
        <p:spPr/>
        <p:txBody>
          <a:bodyPr/>
          <a:lstStyle/>
          <a:p>
            <a:pPr marL="0" indent="0">
              <a:buNone/>
            </a:pPr>
            <a:r>
              <a:rPr lang="en-US" dirty="0"/>
              <a:t>Step 3:</a:t>
            </a:r>
          </a:p>
          <a:p>
            <a:endParaRPr lang="en-US" dirty="0"/>
          </a:p>
        </p:txBody>
      </p:sp>
      <p:pic>
        <p:nvPicPr>
          <p:cNvPr id="5" name="Picture 4">
            <a:extLst>
              <a:ext uri="{FF2B5EF4-FFF2-40B4-BE49-F238E27FC236}">
                <a16:creationId xmlns:a16="http://schemas.microsoft.com/office/drawing/2014/main" id="{70165470-50D2-45A7-9D88-6B85880081FB}"/>
              </a:ext>
            </a:extLst>
          </p:cNvPr>
          <p:cNvPicPr>
            <a:picLocks noChangeAspect="1"/>
          </p:cNvPicPr>
          <p:nvPr/>
        </p:nvPicPr>
        <p:blipFill>
          <a:blip r:embed="rId3"/>
          <a:stretch>
            <a:fillRect/>
          </a:stretch>
        </p:blipFill>
        <p:spPr>
          <a:xfrm>
            <a:off x="1861961" y="2555308"/>
            <a:ext cx="8468078" cy="3432345"/>
          </a:xfrm>
          <a:prstGeom prst="rect">
            <a:avLst/>
          </a:prstGeom>
        </p:spPr>
      </p:pic>
    </p:spTree>
    <p:extLst>
      <p:ext uri="{BB962C8B-B14F-4D97-AF65-F5344CB8AC3E}">
        <p14:creationId xmlns:p14="http://schemas.microsoft.com/office/powerpoint/2010/main" val="267194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884D-CCFD-4CCA-94B5-A8A6857B327D}"/>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C2990389-0B73-4222-9846-FC000701E4BB}"/>
              </a:ext>
            </a:extLst>
          </p:cNvPr>
          <p:cNvSpPr>
            <a:spLocks noGrp="1"/>
          </p:cNvSpPr>
          <p:nvPr>
            <p:ph idx="1"/>
          </p:nvPr>
        </p:nvSpPr>
        <p:spPr/>
        <p:txBody>
          <a:bodyPr/>
          <a:lstStyle/>
          <a:p>
            <a:pPr marL="0" indent="0">
              <a:buNone/>
            </a:pPr>
            <a:r>
              <a:rPr lang="en-US" dirty="0"/>
              <a:t>Step 4:</a:t>
            </a:r>
          </a:p>
          <a:p>
            <a:pPr marL="0" indent="0">
              <a:buNone/>
            </a:pPr>
            <a:endParaRPr lang="en-US" dirty="0"/>
          </a:p>
        </p:txBody>
      </p:sp>
      <p:pic>
        <p:nvPicPr>
          <p:cNvPr id="5" name="Picture 4">
            <a:extLst>
              <a:ext uri="{FF2B5EF4-FFF2-40B4-BE49-F238E27FC236}">
                <a16:creationId xmlns:a16="http://schemas.microsoft.com/office/drawing/2014/main" id="{0F558CFF-BE3A-40B0-AC33-D8B6E6D9352E}"/>
              </a:ext>
            </a:extLst>
          </p:cNvPr>
          <p:cNvPicPr>
            <a:picLocks noChangeAspect="1"/>
          </p:cNvPicPr>
          <p:nvPr/>
        </p:nvPicPr>
        <p:blipFill>
          <a:blip r:embed="rId3"/>
          <a:stretch>
            <a:fillRect/>
          </a:stretch>
        </p:blipFill>
        <p:spPr>
          <a:xfrm>
            <a:off x="1861961" y="2473115"/>
            <a:ext cx="8468078" cy="3432345"/>
          </a:xfrm>
          <a:prstGeom prst="rect">
            <a:avLst/>
          </a:prstGeom>
        </p:spPr>
      </p:pic>
    </p:spTree>
    <p:extLst>
      <p:ext uri="{BB962C8B-B14F-4D97-AF65-F5344CB8AC3E}">
        <p14:creationId xmlns:p14="http://schemas.microsoft.com/office/powerpoint/2010/main" val="3540197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FCE7-FCA6-4D9B-A822-4B81A0B8048F}"/>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55A00897-5BD0-4E8A-B3B3-4CEB593853A2}"/>
              </a:ext>
            </a:extLst>
          </p:cNvPr>
          <p:cNvSpPr>
            <a:spLocks noGrp="1"/>
          </p:cNvSpPr>
          <p:nvPr>
            <p:ph idx="1"/>
          </p:nvPr>
        </p:nvSpPr>
        <p:spPr/>
        <p:txBody>
          <a:bodyPr/>
          <a:lstStyle/>
          <a:p>
            <a:pPr marL="0" indent="0">
              <a:buNone/>
            </a:pPr>
            <a:r>
              <a:rPr lang="en-US" dirty="0"/>
              <a:t>Step 5:</a:t>
            </a:r>
          </a:p>
          <a:p>
            <a:pPr marL="0" indent="0">
              <a:buNone/>
            </a:pPr>
            <a:endParaRPr lang="en-US" dirty="0"/>
          </a:p>
        </p:txBody>
      </p:sp>
      <p:pic>
        <p:nvPicPr>
          <p:cNvPr id="5" name="Picture 4">
            <a:extLst>
              <a:ext uri="{FF2B5EF4-FFF2-40B4-BE49-F238E27FC236}">
                <a16:creationId xmlns:a16="http://schemas.microsoft.com/office/drawing/2014/main" id="{2F54A245-192E-475C-ACD7-5685B1BD8A8C}"/>
              </a:ext>
            </a:extLst>
          </p:cNvPr>
          <p:cNvPicPr>
            <a:picLocks noChangeAspect="1"/>
          </p:cNvPicPr>
          <p:nvPr/>
        </p:nvPicPr>
        <p:blipFill>
          <a:blip r:embed="rId3"/>
          <a:stretch>
            <a:fillRect/>
          </a:stretch>
        </p:blipFill>
        <p:spPr>
          <a:xfrm>
            <a:off x="1834526" y="2493663"/>
            <a:ext cx="8522947" cy="3432345"/>
          </a:xfrm>
          <a:prstGeom prst="rect">
            <a:avLst/>
          </a:prstGeom>
        </p:spPr>
      </p:pic>
    </p:spTree>
    <p:extLst>
      <p:ext uri="{BB962C8B-B14F-4D97-AF65-F5344CB8AC3E}">
        <p14:creationId xmlns:p14="http://schemas.microsoft.com/office/powerpoint/2010/main" val="1964314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1C01-D383-4B78-AFA4-58242D245F16}"/>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FF15B195-5177-4B01-87D3-F216C3191A4A}"/>
              </a:ext>
            </a:extLst>
          </p:cNvPr>
          <p:cNvSpPr>
            <a:spLocks noGrp="1"/>
          </p:cNvSpPr>
          <p:nvPr>
            <p:ph idx="1"/>
          </p:nvPr>
        </p:nvSpPr>
        <p:spPr/>
        <p:txBody>
          <a:bodyPr/>
          <a:lstStyle/>
          <a:p>
            <a:pPr marL="0" indent="0">
              <a:buNone/>
            </a:pPr>
            <a:r>
              <a:rPr lang="en-US" dirty="0"/>
              <a:t>Step 6:</a:t>
            </a:r>
          </a:p>
          <a:p>
            <a:pPr marL="0" indent="0">
              <a:buNone/>
            </a:pPr>
            <a:endParaRPr lang="en-US" dirty="0"/>
          </a:p>
        </p:txBody>
      </p:sp>
      <p:pic>
        <p:nvPicPr>
          <p:cNvPr id="5" name="Picture 4">
            <a:extLst>
              <a:ext uri="{FF2B5EF4-FFF2-40B4-BE49-F238E27FC236}">
                <a16:creationId xmlns:a16="http://schemas.microsoft.com/office/drawing/2014/main" id="{1577911C-5CB1-405B-94B5-3D640F51B8D3}"/>
              </a:ext>
            </a:extLst>
          </p:cNvPr>
          <p:cNvPicPr>
            <a:picLocks noChangeAspect="1"/>
          </p:cNvPicPr>
          <p:nvPr/>
        </p:nvPicPr>
        <p:blipFill>
          <a:blip r:embed="rId3"/>
          <a:stretch>
            <a:fillRect/>
          </a:stretch>
        </p:blipFill>
        <p:spPr>
          <a:xfrm>
            <a:off x="1861961" y="2575856"/>
            <a:ext cx="8468078" cy="3432345"/>
          </a:xfrm>
          <a:prstGeom prst="rect">
            <a:avLst/>
          </a:prstGeom>
        </p:spPr>
      </p:pic>
    </p:spTree>
    <p:extLst>
      <p:ext uri="{BB962C8B-B14F-4D97-AF65-F5344CB8AC3E}">
        <p14:creationId xmlns:p14="http://schemas.microsoft.com/office/powerpoint/2010/main" val="2726660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3781-1A88-402D-A28F-A5D2471E3454}"/>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6BD82150-C3B2-4E2C-8755-97F2EB86926D}"/>
              </a:ext>
            </a:extLst>
          </p:cNvPr>
          <p:cNvSpPr>
            <a:spLocks noGrp="1"/>
          </p:cNvSpPr>
          <p:nvPr>
            <p:ph idx="1"/>
          </p:nvPr>
        </p:nvSpPr>
        <p:spPr/>
        <p:txBody>
          <a:bodyPr/>
          <a:lstStyle/>
          <a:p>
            <a:pPr marL="0" indent="0">
              <a:buNone/>
            </a:pPr>
            <a:r>
              <a:rPr lang="en-US" dirty="0"/>
              <a:t>Step 7:</a:t>
            </a:r>
          </a:p>
          <a:p>
            <a:pPr marL="0" indent="0">
              <a:buNone/>
            </a:pPr>
            <a:r>
              <a:rPr lang="en-US" dirty="0"/>
              <a:t> </a:t>
            </a:r>
          </a:p>
        </p:txBody>
      </p:sp>
      <p:pic>
        <p:nvPicPr>
          <p:cNvPr id="5" name="Picture 4">
            <a:extLst>
              <a:ext uri="{FF2B5EF4-FFF2-40B4-BE49-F238E27FC236}">
                <a16:creationId xmlns:a16="http://schemas.microsoft.com/office/drawing/2014/main" id="{06D904A8-89F5-49A5-AF57-A29507A5B878}"/>
              </a:ext>
            </a:extLst>
          </p:cNvPr>
          <p:cNvPicPr>
            <a:picLocks noChangeAspect="1"/>
          </p:cNvPicPr>
          <p:nvPr/>
        </p:nvPicPr>
        <p:blipFill>
          <a:blip r:embed="rId3"/>
          <a:stretch>
            <a:fillRect/>
          </a:stretch>
        </p:blipFill>
        <p:spPr>
          <a:xfrm>
            <a:off x="1861961" y="2473115"/>
            <a:ext cx="8468078" cy="3432345"/>
          </a:xfrm>
          <a:prstGeom prst="rect">
            <a:avLst/>
          </a:prstGeom>
        </p:spPr>
      </p:pic>
    </p:spTree>
    <p:extLst>
      <p:ext uri="{BB962C8B-B14F-4D97-AF65-F5344CB8AC3E}">
        <p14:creationId xmlns:p14="http://schemas.microsoft.com/office/powerpoint/2010/main" val="147922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429C-3D22-43EA-B84E-C03567931143}"/>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04DF6662-D42A-4C27-8DE4-114FAC222897}"/>
              </a:ext>
            </a:extLst>
          </p:cNvPr>
          <p:cNvSpPr>
            <a:spLocks noGrp="1"/>
          </p:cNvSpPr>
          <p:nvPr>
            <p:ph idx="1"/>
          </p:nvPr>
        </p:nvSpPr>
        <p:spPr/>
        <p:txBody>
          <a:bodyPr/>
          <a:lstStyle/>
          <a:p>
            <a:pPr marL="0" indent="0">
              <a:buNone/>
            </a:pPr>
            <a:r>
              <a:rPr lang="en-US" dirty="0"/>
              <a:t>Step 8:</a:t>
            </a:r>
          </a:p>
          <a:p>
            <a:endParaRPr lang="en-US" dirty="0"/>
          </a:p>
        </p:txBody>
      </p:sp>
      <p:pic>
        <p:nvPicPr>
          <p:cNvPr id="5" name="Picture 4">
            <a:extLst>
              <a:ext uri="{FF2B5EF4-FFF2-40B4-BE49-F238E27FC236}">
                <a16:creationId xmlns:a16="http://schemas.microsoft.com/office/drawing/2014/main" id="{3BEB4737-B127-4441-B153-3816AA7C1016}"/>
              </a:ext>
            </a:extLst>
          </p:cNvPr>
          <p:cNvPicPr>
            <a:picLocks noChangeAspect="1"/>
          </p:cNvPicPr>
          <p:nvPr/>
        </p:nvPicPr>
        <p:blipFill>
          <a:blip r:embed="rId3"/>
          <a:stretch>
            <a:fillRect/>
          </a:stretch>
        </p:blipFill>
        <p:spPr>
          <a:xfrm>
            <a:off x="1861961" y="2514211"/>
            <a:ext cx="8468078" cy="3432345"/>
          </a:xfrm>
          <a:prstGeom prst="rect">
            <a:avLst/>
          </a:prstGeom>
        </p:spPr>
      </p:pic>
    </p:spTree>
    <p:extLst>
      <p:ext uri="{BB962C8B-B14F-4D97-AF65-F5344CB8AC3E}">
        <p14:creationId xmlns:p14="http://schemas.microsoft.com/office/powerpoint/2010/main" val="863052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429C-3D22-43EA-B84E-C03567931143}"/>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04DF6662-D42A-4C27-8DE4-114FAC222897}"/>
              </a:ext>
            </a:extLst>
          </p:cNvPr>
          <p:cNvSpPr>
            <a:spLocks noGrp="1"/>
          </p:cNvSpPr>
          <p:nvPr>
            <p:ph idx="1"/>
          </p:nvPr>
        </p:nvSpPr>
        <p:spPr/>
        <p:txBody>
          <a:bodyPr/>
          <a:lstStyle/>
          <a:p>
            <a:pPr marL="0" indent="0">
              <a:buNone/>
            </a:pPr>
            <a:r>
              <a:rPr lang="en-US" dirty="0"/>
              <a:t>Step 9: </a:t>
            </a:r>
          </a:p>
          <a:p>
            <a:pPr marL="0" indent="0">
              <a:buNone/>
            </a:pPr>
            <a:endParaRPr lang="en-US" dirty="0"/>
          </a:p>
        </p:txBody>
      </p:sp>
      <p:pic>
        <p:nvPicPr>
          <p:cNvPr id="5" name="Picture 4">
            <a:extLst>
              <a:ext uri="{FF2B5EF4-FFF2-40B4-BE49-F238E27FC236}">
                <a16:creationId xmlns:a16="http://schemas.microsoft.com/office/drawing/2014/main" id="{74210424-D24C-498A-8B01-7E604F54E407}"/>
              </a:ext>
            </a:extLst>
          </p:cNvPr>
          <p:cNvPicPr>
            <a:picLocks noChangeAspect="1"/>
          </p:cNvPicPr>
          <p:nvPr/>
        </p:nvPicPr>
        <p:blipFill>
          <a:blip r:embed="rId3"/>
          <a:stretch>
            <a:fillRect/>
          </a:stretch>
        </p:blipFill>
        <p:spPr>
          <a:xfrm>
            <a:off x="1861961" y="2514211"/>
            <a:ext cx="8468078" cy="3432345"/>
          </a:xfrm>
          <a:prstGeom prst="rect">
            <a:avLst/>
          </a:prstGeom>
        </p:spPr>
      </p:pic>
    </p:spTree>
    <p:extLst>
      <p:ext uri="{BB962C8B-B14F-4D97-AF65-F5344CB8AC3E}">
        <p14:creationId xmlns:p14="http://schemas.microsoft.com/office/powerpoint/2010/main" val="3411298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429C-3D22-43EA-B84E-C03567931143}"/>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04DF6662-D42A-4C27-8DE4-114FAC222897}"/>
              </a:ext>
            </a:extLst>
          </p:cNvPr>
          <p:cNvSpPr>
            <a:spLocks noGrp="1"/>
          </p:cNvSpPr>
          <p:nvPr>
            <p:ph idx="1"/>
          </p:nvPr>
        </p:nvSpPr>
        <p:spPr/>
        <p:txBody>
          <a:bodyPr/>
          <a:lstStyle/>
          <a:p>
            <a:pPr marL="0" indent="0">
              <a:buNone/>
            </a:pPr>
            <a:r>
              <a:rPr lang="en-US" dirty="0"/>
              <a:t>Step 10:</a:t>
            </a:r>
          </a:p>
          <a:p>
            <a:pPr marL="0" indent="0">
              <a:buNone/>
            </a:pPr>
            <a:r>
              <a:rPr lang="en-US" dirty="0"/>
              <a:t> </a:t>
            </a:r>
          </a:p>
        </p:txBody>
      </p:sp>
      <p:pic>
        <p:nvPicPr>
          <p:cNvPr id="5" name="Picture 4">
            <a:extLst>
              <a:ext uri="{FF2B5EF4-FFF2-40B4-BE49-F238E27FC236}">
                <a16:creationId xmlns:a16="http://schemas.microsoft.com/office/drawing/2014/main" id="{08023FEC-E2F7-4B7F-B567-FED8DC9787A2}"/>
              </a:ext>
            </a:extLst>
          </p:cNvPr>
          <p:cNvPicPr>
            <a:picLocks noChangeAspect="1"/>
          </p:cNvPicPr>
          <p:nvPr/>
        </p:nvPicPr>
        <p:blipFill>
          <a:blip r:embed="rId3"/>
          <a:stretch>
            <a:fillRect/>
          </a:stretch>
        </p:blipFill>
        <p:spPr>
          <a:xfrm>
            <a:off x="1861961" y="2534760"/>
            <a:ext cx="8468078" cy="3432345"/>
          </a:xfrm>
          <a:prstGeom prst="rect">
            <a:avLst/>
          </a:prstGeom>
        </p:spPr>
      </p:pic>
    </p:spTree>
    <p:extLst>
      <p:ext uri="{BB962C8B-B14F-4D97-AF65-F5344CB8AC3E}">
        <p14:creationId xmlns:p14="http://schemas.microsoft.com/office/powerpoint/2010/main" val="471487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429C-3D22-43EA-B84E-C03567931143}"/>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04DF6662-D42A-4C27-8DE4-114FAC222897}"/>
              </a:ext>
            </a:extLst>
          </p:cNvPr>
          <p:cNvSpPr>
            <a:spLocks noGrp="1"/>
          </p:cNvSpPr>
          <p:nvPr>
            <p:ph idx="1"/>
          </p:nvPr>
        </p:nvSpPr>
        <p:spPr>
          <a:xfrm>
            <a:off x="838200" y="1592494"/>
            <a:ext cx="10515600" cy="4584469"/>
          </a:xfrm>
        </p:spPr>
        <p:txBody>
          <a:bodyPr/>
          <a:lstStyle/>
          <a:p>
            <a:pPr marL="0" indent="0">
              <a:buNone/>
            </a:pPr>
            <a:r>
              <a:rPr lang="en-US" dirty="0"/>
              <a:t>Step 11: </a:t>
            </a:r>
          </a:p>
          <a:p>
            <a:pPr marL="0" indent="0">
              <a:buNone/>
            </a:pPr>
            <a:endParaRPr lang="en-US" dirty="0"/>
          </a:p>
        </p:txBody>
      </p:sp>
      <p:pic>
        <p:nvPicPr>
          <p:cNvPr id="5" name="Picture 4">
            <a:extLst>
              <a:ext uri="{FF2B5EF4-FFF2-40B4-BE49-F238E27FC236}">
                <a16:creationId xmlns:a16="http://schemas.microsoft.com/office/drawing/2014/main" id="{D47BCE20-E939-450A-B7D0-16A2D6229DE6}"/>
              </a:ext>
            </a:extLst>
          </p:cNvPr>
          <p:cNvPicPr>
            <a:picLocks noChangeAspect="1"/>
          </p:cNvPicPr>
          <p:nvPr/>
        </p:nvPicPr>
        <p:blipFill>
          <a:blip r:embed="rId3"/>
          <a:stretch>
            <a:fillRect/>
          </a:stretch>
        </p:blipFill>
        <p:spPr>
          <a:xfrm>
            <a:off x="1861961" y="2210284"/>
            <a:ext cx="8468078" cy="3834716"/>
          </a:xfrm>
          <a:prstGeom prst="rect">
            <a:avLst/>
          </a:prstGeom>
        </p:spPr>
      </p:pic>
    </p:spTree>
    <p:extLst>
      <p:ext uri="{BB962C8B-B14F-4D97-AF65-F5344CB8AC3E}">
        <p14:creationId xmlns:p14="http://schemas.microsoft.com/office/powerpoint/2010/main" val="782231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429C-3D22-43EA-B84E-C03567931143}"/>
              </a:ext>
            </a:extLst>
          </p:cNvPr>
          <p:cNvSpPr>
            <a:spLocks noGrp="1"/>
          </p:cNvSpPr>
          <p:nvPr>
            <p:ph type="title"/>
          </p:nvPr>
        </p:nvSpPr>
        <p:spPr/>
        <p:txBody>
          <a:bodyPr/>
          <a:lstStyle/>
          <a:p>
            <a:r>
              <a:rPr lang="en-US" dirty="0"/>
              <a:t>GA and AA: A 12-Step Comparison</a:t>
            </a:r>
          </a:p>
        </p:txBody>
      </p:sp>
      <p:sp>
        <p:nvSpPr>
          <p:cNvPr id="3" name="Content Placeholder 2">
            <a:extLst>
              <a:ext uri="{FF2B5EF4-FFF2-40B4-BE49-F238E27FC236}">
                <a16:creationId xmlns:a16="http://schemas.microsoft.com/office/drawing/2014/main" id="{04DF6662-D42A-4C27-8DE4-114FAC222897}"/>
              </a:ext>
            </a:extLst>
          </p:cNvPr>
          <p:cNvSpPr>
            <a:spLocks noGrp="1"/>
          </p:cNvSpPr>
          <p:nvPr>
            <p:ph idx="1"/>
          </p:nvPr>
        </p:nvSpPr>
        <p:spPr/>
        <p:txBody>
          <a:bodyPr/>
          <a:lstStyle/>
          <a:p>
            <a:pPr marL="0" indent="0">
              <a:buNone/>
            </a:pPr>
            <a:r>
              <a:rPr lang="en-US" dirty="0"/>
              <a:t>Step 12: </a:t>
            </a:r>
          </a:p>
          <a:p>
            <a:pPr marL="0" indent="0">
              <a:buNone/>
            </a:pPr>
            <a:endParaRPr lang="en-US" dirty="0"/>
          </a:p>
        </p:txBody>
      </p:sp>
      <p:pic>
        <p:nvPicPr>
          <p:cNvPr id="5" name="Picture 4">
            <a:extLst>
              <a:ext uri="{FF2B5EF4-FFF2-40B4-BE49-F238E27FC236}">
                <a16:creationId xmlns:a16="http://schemas.microsoft.com/office/drawing/2014/main" id="{192A782E-9EF7-4241-97A0-5220C7A7D3A2}"/>
              </a:ext>
            </a:extLst>
          </p:cNvPr>
          <p:cNvPicPr>
            <a:picLocks noChangeAspect="1"/>
          </p:cNvPicPr>
          <p:nvPr/>
        </p:nvPicPr>
        <p:blipFill>
          <a:blip r:embed="rId3"/>
          <a:stretch>
            <a:fillRect/>
          </a:stretch>
        </p:blipFill>
        <p:spPr>
          <a:xfrm>
            <a:off x="1819285" y="2503937"/>
            <a:ext cx="8553429" cy="3432345"/>
          </a:xfrm>
          <a:prstGeom prst="rect">
            <a:avLst/>
          </a:prstGeom>
        </p:spPr>
      </p:pic>
    </p:spTree>
    <p:extLst>
      <p:ext uri="{BB962C8B-B14F-4D97-AF65-F5344CB8AC3E}">
        <p14:creationId xmlns:p14="http://schemas.microsoft.com/office/powerpoint/2010/main" val="2827364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186836" y="1441938"/>
            <a:ext cx="7818327" cy="3974124"/>
          </a:xfrm>
        </p:spPr>
        <p:txBody>
          <a:bodyPr vert="horz" lIns="91440" tIns="45720" rIns="91440" bIns="45720" rtlCol="0" anchor="ctr">
            <a:normAutofit/>
          </a:bodyPr>
          <a:lstStyle/>
          <a:p>
            <a:pPr algn="ctr"/>
            <a:r>
              <a:rPr lang="en-US" sz="5400" dirty="0"/>
              <a:t>Motivational Interviewing </a:t>
            </a:r>
            <a:br>
              <a:rPr lang="en-US" sz="5400" dirty="0"/>
            </a:br>
            <a:r>
              <a:rPr lang="en-US" sz="5400" dirty="0"/>
              <a:t>&amp; </a:t>
            </a:r>
            <a:br>
              <a:rPr lang="en-US" sz="5400" dirty="0"/>
            </a:br>
            <a:r>
              <a:rPr lang="en-US" sz="5400" dirty="0"/>
              <a:t>Stages of Change</a:t>
            </a:r>
          </a:p>
        </p:txBody>
      </p:sp>
    </p:spTree>
    <p:extLst>
      <p:ext uri="{BB962C8B-B14F-4D97-AF65-F5344CB8AC3E}">
        <p14:creationId xmlns:p14="http://schemas.microsoft.com/office/powerpoint/2010/main" val="4069517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EFA7-51F5-40AC-B47D-13EA7210F960}"/>
              </a:ext>
            </a:extLst>
          </p:cNvPr>
          <p:cNvSpPr>
            <a:spLocks noGrp="1"/>
          </p:cNvSpPr>
          <p:nvPr>
            <p:ph type="title"/>
          </p:nvPr>
        </p:nvSpPr>
        <p:spPr/>
        <p:txBody>
          <a:bodyPr/>
          <a:lstStyle/>
          <a:p>
            <a:r>
              <a:rPr lang="en-US" dirty="0"/>
              <a:t>Abstinence-Based Treatment</a:t>
            </a:r>
          </a:p>
        </p:txBody>
      </p:sp>
      <p:sp>
        <p:nvSpPr>
          <p:cNvPr id="3" name="Content Placeholder 2">
            <a:extLst>
              <a:ext uri="{FF2B5EF4-FFF2-40B4-BE49-F238E27FC236}">
                <a16:creationId xmlns:a16="http://schemas.microsoft.com/office/drawing/2014/main" id="{5C06B5E9-CC74-46BD-AD0F-FCF550238822}"/>
              </a:ext>
            </a:extLst>
          </p:cNvPr>
          <p:cNvSpPr>
            <a:spLocks noGrp="1"/>
          </p:cNvSpPr>
          <p:nvPr>
            <p:ph idx="1"/>
          </p:nvPr>
        </p:nvSpPr>
        <p:spPr>
          <a:xfrm>
            <a:off x="838200" y="1825625"/>
            <a:ext cx="5562600" cy="4351338"/>
          </a:xfrm>
        </p:spPr>
        <p:txBody>
          <a:bodyPr/>
          <a:lstStyle/>
          <a:p>
            <a:pPr eaLnBrk="1" hangingPunct="1">
              <a:spcBef>
                <a:spcPts val="425"/>
              </a:spcBef>
              <a:defRPr/>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Process starts with understanding its meaning, potential, and implementation</a:t>
            </a:r>
          </a:p>
          <a:p>
            <a:pPr eaLnBrk="1" hangingPunct="1">
              <a:spcBef>
                <a:spcPts val="425"/>
              </a:spcBef>
              <a:defRPr/>
            </a:pPr>
            <a:endParaRPr lang="en-US" sz="16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eaLnBrk="1" hangingPunct="1">
              <a:spcBef>
                <a:spcPts val="425"/>
              </a:spcBef>
              <a:defRPr/>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Substituting new routines is difficult, but important</a:t>
            </a:r>
          </a:p>
          <a:p>
            <a:pPr eaLnBrk="1" hangingPunct="1">
              <a:spcBef>
                <a:spcPts val="425"/>
              </a:spcBef>
              <a:defRPr/>
            </a:pPr>
            <a:endParaRPr lang="en-US" sz="16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eaLnBrk="1" hangingPunct="1">
              <a:spcBef>
                <a:spcPts val="425"/>
              </a:spcBef>
              <a:defRPr/>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Therapist’s task:</a:t>
            </a:r>
          </a:p>
          <a:p>
            <a:pPr marL="754063" lvl="1" indent="-342900" eaLnBrk="1" hangingPunct="1">
              <a:spcBef>
                <a:spcPts val="338"/>
              </a:spcBef>
              <a:buClr>
                <a:srgbClr val="FFFFFF"/>
              </a:buClr>
              <a:buSzPct val="125000"/>
              <a:buFont typeface="Arial" pitchFamily="34" charset="0"/>
              <a:buChar char="•"/>
              <a:defRPr/>
            </a:pPr>
            <a:r>
              <a:rPr lang="en-US" sz="1800" dirty="0">
                <a:solidFill>
                  <a:srgbClr val="FFFFFF"/>
                </a:solidFill>
                <a:effectLst>
                  <a:outerShdw blurRad="38100" dist="38100" dir="2700000" algn="tl">
                    <a:srgbClr val="000000"/>
                  </a:outerShdw>
                </a:effectLst>
                <a:latin typeface="Trajan Pro" pitchFamily="18" charset="0"/>
                <a:ea typeface="Trajan Pro" pitchFamily="18" charset="0"/>
                <a:cs typeface="Trajan Pro" pitchFamily="18" charset="0"/>
                <a:sym typeface="Trajan Pro" pitchFamily="18" charset="0"/>
              </a:rPr>
              <a:t>Help client focus on enjoying life in new ways</a:t>
            </a:r>
          </a:p>
          <a:p>
            <a:pPr marL="754063" lvl="1" indent="-342900" eaLnBrk="1" hangingPunct="1">
              <a:spcBef>
                <a:spcPts val="338"/>
              </a:spcBef>
              <a:buClr>
                <a:srgbClr val="FFFFFF"/>
              </a:buClr>
              <a:buSzPct val="125000"/>
              <a:buFont typeface="Arial" pitchFamily="34" charset="0"/>
              <a:buChar char="•"/>
              <a:defRPr/>
            </a:pPr>
            <a:r>
              <a:rPr lang="en-US" sz="1800" dirty="0">
                <a:solidFill>
                  <a:srgbClr val="FFFFFF"/>
                </a:solidFill>
                <a:effectLst>
                  <a:outerShdw blurRad="38100" dist="38100" dir="2700000" algn="tl">
                    <a:srgbClr val="000000"/>
                  </a:outerShdw>
                </a:effectLst>
                <a:latin typeface="Trajan Pro" pitchFamily="18" charset="0"/>
                <a:ea typeface="Trajan Pro" pitchFamily="18" charset="0"/>
                <a:cs typeface="Trajan Pro" pitchFamily="18" charset="0"/>
                <a:sym typeface="Trajan Pro" pitchFamily="18" charset="0"/>
              </a:rPr>
              <a:t>May require client’s understanding of underlying feelings, fears, and needs</a:t>
            </a:r>
          </a:p>
        </p:txBody>
      </p:sp>
      <p:pic>
        <p:nvPicPr>
          <p:cNvPr id="5" name="Picture 4" descr="Diagram, shape, arrow&#10;&#10;Description automatically generated">
            <a:extLst>
              <a:ext uri="{FF2B5EF4-FFF2-40B4-BE49-F238E27FC236}">
                <a16:creationId xmlns:a16="http://schemas.microsoft.com/office/drawing/2014/main" id="{98A00C79-681B-4293-BA9B-2F03C3801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45" y="1733309"/>
            <a:ext cx="4059255" cy="401267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9581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E8C5-273F-4C3E-87FE-450381B7E40D}"/>
              </a:ext>
            </a:extLst>
          </p:cNvPr>
          <p:cNvSpPr>
            <a:spLocks noGrp="1"/>
          </p:cNvSpPr>
          <p:nvPr>
            <p:ph type="title" idx="4294967295"/>
          </p:nvPr>
        </p:nvSpPr>
        <p:spPr>
          <a:xfrm>
            <a:off x="838200" y="2766218"/>
            <a:ext cx="10515600" cy="1325563"/>
          </a:xfrm>
        </p:spPr>
        <p:txBody>
          <a:bodyPr/>
          <a:lstStyle/>
          <a:p>
            <a:r>
              <a:rPr lang="en-US" dirty="0"/>
              <a:t>Video Lecture 10: Resilience </a:t>
            </a:r>
          </a:p>
        </p:txBody>
      </p:sp>
      <p:pic>
        <p:nvPicPr>
          <p:cNvPr id="3" name="Online Media 2" title="Lecture 10: Resilience - AZ Problem Gambling Training">
            <a:hlinkClick r:id="" action="ppaction://media"/>
            <a:extLst>
              <a:ext uri="{FF2B5EF4-FFF2-40B4-BE49-F238E27FC236}">
                <a16:creationId xmlns:a16="http://schemas.microsoft.com/office/drawing/2014/main" id="{B594332E-7304-4B6A-A24F-61714752D845}"/>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18198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4D34-E6FF-4BA3-9EB1-62133BE512A4}"/>
              </a:ext>
            </a:extLst>
          </p:cNvPr>
          <p:cNvSpPr>
            <a:spLocks noGrp="1"/>
          </p:cNvSpPr>
          <p:nvPr>
            <p:ph type="title"/>
          </p:nvPr>
        </p:nvSpPr>
        <p:spPr/>
        <p:txBody>
          <a:bodyPr/>
          <a:lstStyle/>
          <a:p>
            <a:r>
              <a:rPr lang="en-US" dirty="0"/>
              <a:t>Research on Abstinence-Based Treatment</a:t>
            </a:r>
          </a:p>
        </p:txBody>
      </p:sp>
      <p:sp>
        <p:nvSpPr>
          <p:cNvPr id="3" name="Content Placeholder 2">
            <a:extLst>
              <a:ext uri="{FF2B5EF4-FFF2-40B4-BE49-F238E27FC236}">
                <a16:creationId xmlns:a16="http://schemas.microsoft.com/office/drawing/2014/main" id="{842CDD38-2042-4787-87B2-BC883A7872C6}"/>
              </a:ext>
            </a:extLst>
          </p:cNvPr>
          <p:cNvSpPr>
            <a:spLocks noGrp="1"/>
          </p:cNvSpPr>
          <p:nvPr>
            <p:ph idx="1"/>
          </p:nvPr>
        </p:nvSpPr>
        <p:spPr>
          <a:xfrm>
            <a:off x="838200" y="1825625"/>
            <a:ext cx="5048892" cy="4351338"/>
          </a:xfrm>
        </p:spPr>
        <p:txBody>
          <a:bodyPr>
            <a:normAutofit/>
          </a:bodyPr>
          <a:lstStyle/>
          <a:p>
            <a:pPr algn="ctr" eaLnBrk="1" hangingPunct="1">
              <a:spcBef>
                <a:spcPts val="600"/>
              </a:spcBef>
              <a:buClrTx/>
              <a:buSzTx/>
              <a:buFontTx/>
              <a:buNone/>
            </a:pPr>
            <a:r>
              <a:rPr lang="en-US" sz="4400" dirty="0">
                <a:solidFill>
                  <a:srgbClr val="FFFFFF"/>
                </a:solidFill>
                <a:ea typeface="Trajan Pro Bold" charset="0"/>
                <a:cs typeface="Trajan Pro Bold" charset="0"/>
                <a:sym typeface="Trajan Pro Bold" charset="0"/>
              </a:rPr>
              <a:t>Cleveland Veterans Affairs Medical Center</a:t>
            </a:r>
          </a:p>
          <a:p>
            <a:pPr eaLnBrk="1" hangingPunct="1">
              <a:spcBef>
                <a:spcPts val="600"/>
              </a:spcBef>
              <a:buClrTx/>
              <a:buSzTx/>
              <a:buFontTx/>
              <a:buNone/>
            </a:pPr>
            <a:endParaRPr lang="en-US" sz="3200" dirty="0">
              <a:solidFill>
                <a:srgbClr val="FFFFFF"/>
              </a:solidFill>
              <a:ea typeface="Trajan Pro Bold" charset="0"/>
              <a:cs typeface="Trajan Pro Bold" charset="0"/>
              <a:sym typeface="Trajan Pro Bold" charset="0"/>
            </a:endParaRPr>
          </a:p>
          <a:p>
            <a:pPr>
              <a:spcBef>
                <a:spcPts val="513"/>
              </a:spcBef>
              <a:buClr>
                <a:srgbClr val="FFFFFF"/>
              </a:buClr>
              <a:buSzPct val="100000"/>
            </a:pPr>
            <a:endParaRPr lang="en-US" sz="2600" dirty="0">
              <a:solidFill>
                <a:srgbClr val="FFFFFF"/>
              </a:solidFill>
              <a:ea typeface="Trajan Pro" pitchFamily="18" charset="0"/>
              <a:cs typeface="Trajan Pro" pitchFamily="18" charset="0"/>
              <a:sym typeface="Trajan Pro" pitchFamily="18" charset="0"/>
            </a:endParaRPr>
          </a:p>
          <a:p>
            <a:pPr>
              <a:spcBef>
                <a:spcPts val="513"/>
              </a:spcBef>
              <a:buClr>
                <a:srgbClr val="FFFFFF"/>
              </a:buClr>
              <a:buSzPct val="100000"/>
            </a:pPr>
            <a:r>
              <a:rPr lang="en-US" sz="2600" dirty="0">
                <a:solidFill>
                  <a:srgbClr val="FFFFFF"/>
                </a:solidFill>
                <a:ea typeface="Trajan Pro" pitchFamily="18" charset="0"/>
                <a:cs typeface="Trajan Pro" pitchFamily="18" charset="0"/>
                <a:sym typeface="Trajan Pro" pitchFamily="18" charset="0"/>
              </a:rPr>
              <a:t>40-year history of gambling treatment</a:t>
            </a:r>
          </a:p>
          <a:p>
            <a:pPr>
              <a:spcBef>
                <a:spcPts val="513"/>
              </a:spcBef>
              <a:buClr>
                <a:srgbClr val="FFFFFF"/>
              </a:buClr>
              <a:buSzPct val="100000"/>
            </a:pPr>
            <a:r>
              <a:rPr lang="en-US" sz="2600" dirty="0">
                <a:solidFill>
                  <a:srgbClr val="FFFFFF"/>
                </a:solidFill>
                <a:ea typeface="Trajan Pro" pitchFamily="18" charset="0"/>
                <a:cs typeface="Trajan Pro" pitchFamily="18" charset="0"/>
                <a:sym typeface="Trajan Pro" pitchFamily="18" charset="0"/>
              </a:rPr>
              <a:t>Outcomes reported in two studies</a:t>
            </a:r>
          </a:p>
          <a:p>
            <a:endParaRPr lang="en-US" dirty="0"/>
          </a:p>
        </p:txBody>
      </p:sp>
      <p:pic>
        <p:nvPicPr>
          <p:cNvPr id="4" name="Picture 3">
            <a:extLst>
              <a:ext uri="{FF2B5EF4-FFF2-40B4-BE49-F238E27FC236}">
                <a16:creationId xmlns:a16="http://schemas.microsoft.com/office/drawing/2014/main" id="{6B132E34-405C-49F2-8983-07DE645BDE07}"/>
              </a:ext>
            </a:extLst>
          </p:cNvPr>
          <p:cNvPicPr>
            <a:picLocks noChangeAspect="1"/>
          </p:cNvPicPr>
          <p:nvPr/>
        </p:nvPicPr>
        <p:blipFill>
          <a:blip r:embed="rId3"/>
          <a:stretch>
            <a:fillRect/>
          </a:stretch>
        </p:blipFill>
        <p:spPr>
          <a:xfrm>
            <a:off x="6462445" y="1921590"/>
            <a:ext cx="5411058" cy="355967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174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F1D6-25DA-4526-86BA-9095AA5EEDFC}"/>
              </a:ext>
            </a:extLst>
          </p:cNvPr>
          <p:cNvSpPr>
            <a:spLocks noGrp="1"/>
          </p:cNvSpPr>
          <p:nvPr>
            <p:ph type="title"/>
          </p:nvPr>
        </p:nvSpPr>
        <p:spPr/>
        <p:txBody>
          <a:bodyPr/>
          <a:lstStyle/>
          <a:p>
            <a:r>
              <a:rPr lang="en-US" dirty="0"/>
              <a:t>Russo et al. (1984)</a:t>
            </a:r>
          </a:p>
        </p:txBody>
      </p:sp>
      <p:sp>
        <p:nvSpPr>
          <p:cNvPr id="3" name="Content Placeholder 2">
            <a:extLst>
              <a:ext uri="{FF2B5EF4-FFF2-40B4-BE49-F238E27FC236}">
                <a16:creationId xmlns:a16="http://schemas.microsoft.com/office/drawing/2014/main" id="{5CE8424B-3F71-462C-8455-D1535487E1E4}"/>
              </a:ext>
            </a:extLst>
          </p:cNvPr>
          <p:cNvSpPr>
            <a:spLocks noGrp="1"/>
          </p:cNvSpPr>
          <p:nvPr>
            <p:ph idx="1"/>
          </p:nvPr>
        </p:nvSpPr>
        <p:spPr>
          <a:xfrm>
            <a:off x="838200" y="2763747"/>
            <a:ext cx="10515600" cy="3413215"/>
          </a:xfrm>
        </p:spPr>
        <p:txBody>
          <a:bodyPr/>
          <a:lstStyle/>
          <a:p>
            <a:pPr eaLnBrk="1" hangingPunct="1">
              <a:lnSpc>
                <a:spcPct val="90000"/>
              </a:lnSpc>
              <a:buClr>
                <a:srgbClr val="FFFFFF"/>
              </a:buClr>
              <a:buFont typeface="Arial" panose="020B0604020202020204" pitchFamily="34" charset="0"/>
              <a:buChar char="•"/>
            </a:pPr>
            <a:r>
              <a:rPr lang="en-US" sz="4000" dirty="0">
                <a:solidFill>
                  <a:srgbClr val="FFFFFF"/>
                </a:solidFill>
                <a:ea typeface="Trajan Pro Bold" charset="0"/>
                <a:cs typeface="Trajan Pro Bold" charset="0"/>
                <a:sym typeface="Trajan Pro Bold" charset="0"/>
              </a:rPr>
              <a:t>60</a:t>
            </a:r>
            <a:r>
              <a:rPr lang="en-US" sz="2800" dirty="0">
                <a:solidFill>
                  <a:srgbClr val="FFFFFF"/>
                </a:solidFill>
                <a:ea typeface="Trajan Pro Bold" charset="0"/>
                <a:cs typeface="Trajan Pro Bold" charset="0"/>
                <a:sym typeface="Trajan Pro Bold" charset="0"/>
              </a:rPr>
              <a:t> Clients: </a:t>
            </a:r>
            <a:r>
              <a:rPr lang="en-US" sz="2800" dirty="0">
                <a:solidFill>
                  <a:srgbClr val="00FFFF"/>
                </a:solidFill>
                <a:ea typeface="Trajan Pro Bold" charset="0"/>
                <a:cs typeface="Trajan Pro Bold" charset="0"/>
                <a:sym typeface="Trajan Pro Bold" charset="0"/>
              </a:rPr>
              <a:t>48%</a:t>
            </a:r>
            <a:r>
              <a:rPr lang="en-US" sz="2800" dirty="0">
                <a:solidFill>
                  <a:srgbClr val="FFFFFF"/>
                </a:solidFill>
                <a:ea typeface="Trajan Pro Bold" charset="0"/>
                <a:cs typeface="Trajan Pro Bold" charset="0"/>
                <a:sym typeface="Trajan Pro Bold" charset="0"/>
              </a:rPr>
              <a:t> follow-up response rate</a:t>
            </a:r>
            <a:endParaRPr lang="en-US" sz="2800" dirty="0">
              <a:solidFill>
                <a:srgbClr val="FFFFFF"/>
              </a:solidFill>
              <a:ea typeface="ヒラギノ角ゴ ProN W6" charset="0"/>
              <a:cs typeface="ヒラギノ角ゴ ProN W6" charset="0"/>
              <a:sym typeface="Trajan Pro Bold" charset="0"/>
            </a:endParaRPr>
          </a:p>
          <a:p>
            <a:pPr eaLnBrk="1" hangingPunct="1">
              <a:lnSpc>
                <a:spcPct val="90000"/>
              </a:lnSpc>
              <a:spcBef>
                <a:spcPts val="625"/>
              </a:spcBef>
              <a:buClr>
                <a:srgbClr val="FFFFFF"/>
              </a:buClr>
              <a:buFont typeface="Arial" panose="020B0604020202020204" pitchFamily="34" charset="0"/>
              <a:buChar char="•"/>
            </a:pPr>
            <a:r>
              <a:rPr lang="en-US" sz="4000" dirty="0">
                <a:solidFill>
                  <a:srgbClr val="FFFFFF"/>
                </a:solidFill>
                <a:ea typeface="Trajan Pro Bold" charset="0"/>
                <a:cs typeface="Trajan Pro Bold" charset="0"/>
                <a:sym typeface="Trajan Pro Bold" charset="0"/>
              </a:rPr>
              <a:t>33</a:t>
            </a:r>
            <a:r>
              <a:rPr lang="en-US" sz="2800" dirty="0">
                <a:solidFill>
                  <a:srgbClr val="FFFFFF"/>
                </a:solidFill>
                <a:ea typeface="Trajan Pro Bold" charset="0"/>
                <a:cs typeface="Trajan Pro Bold" charset="0"/>
                <a:sym typeface="Trajan Pro Bold" charset="0"/>
              </a:rPr>
              <a:t> </a:t>
            </a:r>
            <a:r>
              <a:rPr lang="en-US" sz="2800" dirty="0">
                <a:solidFill>
                  <a:srgbClr val="00FFFF"/>
                </a:solidFill>
                <a:ea typeface="Trajan Pro Bold" charset="0"/>
                <a:cs typeface="Trajan Pro Bold" charset="0"/>
                <a:sym typeface="Trajan Pro Bold" charset="0"/>
              </a:rPr>
              <a:t>(55%)</a:t>
            </a:r>
            <a:r>
              <a:rPr lang="en-US" sz="2800" dirty="0">
                <a:solidFill>
                  <a:srgbClr val="FFFFFF"/>
                </a:solidFill>
                <a:ea typeface="Trajan Pro Bold" charset="0"/>
                <a:cs typeface="Trajan Pro Bold" charset="0"/>
                <a:sym typeface="Trajan Pro Bold" charset="0"/>
              </a:rPr>
              <a:t> reported complete abstinence</a:t>
            </a:r>
            <a:endParaRPr lang="en-US" sz="2800" dirty="0">
              <a:solidFill>
                <a:srgbClr val="FFFFFF"/>
              </a:solidFill>
              <a:ea typeface="ヒラギノ角ゴ ProN W6" charset="0"/>
              <a:cs typeface="ヒラギノ角ゴ ProN W6" charset="0"/>
              <a:sym typeface="Trajan Pro Bold" charset="0"/>
            </a:endParaRPr>
          </a:p>
          <a:p>
            <a:pPr eaLnBrk="1" hangingPunct="1">
              <a:lnSpc>
                <a:spcPct val="90000"/>
              </a:lnSpc>
              <a:spcBef>
                <a:spcPts val="625"/>
              </a:spcBef>
              <a:buClr>
                <a:srgbClr val="FFFFFF"/>
              </a:buClr>
              <a:buFont typeface="Arial" panose="020B0604020202020204" pitchFamily="34" charset="0"/>
              <a:buChar char="•"/>
            </a:pPr>
            <a:r>
              <a:rPr lang="en-US" sz="4000" dirty="0">
                <a:solidFill>
                  <a:srgbClr val="FFFFFF"/>
                </a:solidFill>
                <a:ea typeface="Trajan Pro Bold" charset="0"/>
                <a:cs typeface="Trajan Pro Bold" charset="0"/>
                <a:sym typeface="Trajan Pro Bold" charset="0"/>
              </a:rPr>
              <a:t>13</a:t>
            </a:r>
            <a:r>
              <a:rPr lang="en-US" sz="2800" dirty="0">
                <a:solidFill>
                  <a:srgbClr val="FFFFFF"/>
                </a:solidFill>
                <a:ea typeface="Trajan Pro Bold" charset="0"/>
                <a:cs typeface="Trajan Pro Bold" charset="0"/>
                <a:sym typeface="Trajan Pro Bold" charset="0"/>
              </a:rPr>
              <a:t> </a:t>
            </a:r>
            <a:r>
              <a:rPr lang="en-US" sz="2800" dirty="0">
                <a:solidFill>
                  <a:srgbClr val="00FFFF"/>
                </a:solidFill>
                <a:ea typeface="Trajan Pro Bold" charset="0"/>
                <a:cs typeface="Trajan Pro Bold" charset="0"/>
                <a:sym typeface="Trajan Pro Bold" charset="0"/>
              </a:rPr>
              <a:t>(22%)</a:t>
            </a:r>
            <a:r>
              <a:rPr lang="en-US" sz="2800" dirty="0">
                <a:solidFill>
                  <a:srgbClr val="FFFFFF"/>
                </a:solidFill>
                <a:ea typeface="Trajan Pro Bold" charset="0"/>
                <a:cs typeface="Trajan Pro Bold" charset="0"/>
                <a:sym typeface="Trajan Pro Bold" charset="0"/>
              </a:rPr>
              <a:t> reported significant reduction </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descr="Icon&#10;&#10;Description automatically generated">
            <a:extLst>
              <a:ext uri="{FF2B5EF4-FFF2-40B4-BE49-F238E27FC236}">
                <a16:creationId xmlns:a16="http://schemas.microsoft.com/office/drawing/2014/main" id="{2CF3DC6A-1201-43A5-919D-04FA6F5F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787" y="1715783"/>
            <a:ext cx="3916046" cy="3916046"/>
          </a:xfrm>
          <a:prstGeom prst="rect">
            <a:avLst/>
          </a:prstGeom>
        </p:spPr>
      </p:pic>
    </p:spTree>
    <p:extLst>
      <p:ext uri="{BB962C8B-B14F-4D97-AF65-F5344CB8AC3E}">
        <p14:creationId xmlns:p14="http://schemas.microsoft.com/office/powerpoint/2010/main" val="3001593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D96F-AAFB-46CA-B217-16520BEDCD55}"/>
              </a:ext>
            </a:extLst>
          </p:cNvPr>
          <p:cNvSpPr>
            <a:spLocks noGrp="1"/>
          </p:cNvSpPr>
          <p:nvPr>
            <p:ph type="title"/>
          </p:nvPr>
        </p:nvSpPr>
        <p:spPr/>
        <p:txBody>
          <a:bodyPr/>
          <a:lstStyle/>
          <a:p>
            <a:r>
              <a:rPr lang="en-US" dirty="0"/>
              <a:t>Taber et al. (1987)</a:t>
            </a:r>
          </a:p>
        </p:txBody>
      </p:sp>
      <p:sp>
        <p:nvSpPr>
          <p:cNvPr id="3" name="Content Placeholder 2">
            <a:extLst>
              <a:ext uri="{FF2B5EF4-FFF2-40B4-BE49-F238E27FC236}">
                <a16:creationId xmlns:a16="http://schemas.microsoft.com/office/drawing/2014/main" id="{D486A9C0-2929-40A6-8B64-A758DEB9A93A}"/>
              </a:ext>
            </a:extLst>
          </p:cNvPr>
          <p:cNvSpPr>
            <a:spLocks noGrp="1"/>
          </p:cNvSpPr>
          <p:nvPr>
            <p:ph idx="1"/>
          </p:nvPr>
        </p:nvSpPr>
        <p:spPr>
          <a:xfrm>
            <a:off x="838200" y="2938409"/>
            <a:ext cx="10515600" cy="3238554"/>
          </a:xfrm>
        </p:spPr>
        <p:txBody>
          <a:bodyPr/>
          <a:lstStyle/>
          <a:p>
            <a:pPr eaLnBrk="1" hangingPunct="1">
              <a:buClr>
                <a:srgbClr val="FFFFFF"/>
              </a:buClr>
              <a:buFont typeface="Arial" panose="020B0604020202020204" pitchFamily="34" charset="0"/>
              <a:buChar char="•"/>
            </a:pPr>
            <a:r>
              <a:rPr lang="en-US" sz="4400" dirty="0">
                <a:solidFill>
                  <a:srgbClr val="FFFFFF"/>
                </a:solidFill>
                <a:ea typeface="Trajan Pro Bold" charset="0"/>
                <a:cs typeface="Trajan Pro Bold" charset="0"/>
                <a:sym typeface="Trajan Pro Bold" charset="0"/>
              </a:rPr>
              <a:t>66</a:t>
            </a:r>
            <a:r>
              <a:rPr lang="en-US" sz="2800" dirty="0">
                <a:solidFill>
                  <a:srgbClr val="FFFFFF"/>
                </a:solidFill>
                <a:ea typeface="Trajan Pro Bold" charset="0"/>
                <a:cs typeface="Trajan Pro Bold" charset="0"/>
                <a:sym typeface="Trajan Pro Bold" charset="0"/>
              </a:rPr>
              <a:t> Clients: </a:t>
            </a:r>
            <a:r>
              <a:rPr lang="en-US" sz="2800" dirty="0">
                <a:solidFill>
                  <a:srgbClr val="00FFFF"/>
                </a:solidFill>
                <a:ea typeface="Trajan Pro Bold" charset="0"/>
                <a:cs typeface="Trajan Pro Bold" charset="0"/>
                <a:sym typeface="Trajan Pro Bold" charset="0"/>
              </a:rPr>
              <a:t>86%</a:t>
            </a:r>
            <a:r>
              <a:rPr lang="en-US" sz="2800" dirty="0">
                <a:solidFill>
                  <a:srgbClr val="FFFFFF"/>
                </a:solidFill>
                <a:ea typeface="Trajan Pro Bold" charset="0"/>
                <a:cs typeface="Trajan Pro Bold" charset="0"/>
                <a:sym typeface="Trajan Pro Bold" charset="0"/>
              </a:rPr>
              <a:t> follow-up response rate</a:t>
            </a:r>
            <a:endParaRPr lang="en-US" sz="2800" dirty="0">
              <a:solidFill>
                <a:srgbClr val="FFFFFF"/>
              </a:solidFill>
              <a:ea typeface="ヒラギノ角ゴ ProN W6" charset="0"/>
              <a:cs typeface="ヒラギノ角ゴ ProN W6" charset="0"/>
              <a:sym typeface="Trajan Pro Bold" charset="0"/>
            </a:endParaRPr>
          </a:p>
          <a:p>
            <a:pPr eaLnBrk="1" hangingPunct="1">
              <a:spcBef>
                <a:spcPts val="625"/>
              </a:spcBef>
              <a:buClr>
                <a:srgbClr val="FFFFFF"/>
              </a:buClr>
              <a:buFont typeface="Arial" panose="020B0604020202020204" pitchFamily="34" charset="0"/>
              <a:buChar char="•"/>
            </a:pPr>
            <a:r>
              <a:rPr lang="en-US" sz="4400" dirty="0">
                <a:solidFill>
                  <a:srgbClr val="FFFFFF"/>
                </a:solidFill>
                <a:ea typeface="Trajan Pro Bold" charset="0"/>
                <a:cs typeface="Trajan Pro Bold" charset="0"/>
                <a:sym typeface="Trajan Pro Bold" charset="0"/>
              </a:rPr>
              <a:t>32</a:t>
            </a:r>
            <a:r>
              <a:rPr lang="en-US" sz="2800" dirty="0">
                <a:solidFill>
                  <a:srgbClr val="FFFFFF"/>
                </a:solidFill>
                <a:ea typeface="Trajan Pro Bold" charset="0"/>
                <a:cs typeface="Trajan Pro Bold" charset="0"/>
                <a:sym typeface="Trajan Pro Bold" charset="0"/>
              </a:rPr>
              <a:t> </a:t>
            </a:r>
            <a:r>
              <a:rPr lang="en-US" sz="2800" dirty="0">
                <a:solidFill>
                  <a:srgbClr val="00FFFF"/>
                </a:solidFill>
                <a:ea typeface="Trajan Pro Bold" charset="0"/>
                <a:cs typeface="Trajan Pro Bold" charset="0"/>
                <a:sym typeface="Trajan Pro Bold" charset="0"/>
              </a:rPr>
              <a:t>(48%) </a:t>
            </a:r>
            <a:r>
              <a:rPr lang="en-US" sz="2800" dirty="0">
                <a:solidFill>
                  <a:srgbClr val="FFFFFF"/>
                </a:solidFill>
                <a:ea typeface="Trajan Pro Bold" charset="0"/>
                <a:cs typeface="Trajan Pro Bold" charset="0"/>
                <a:sym typeface="Trajan Pro Bold" charset="0"/>
              </a:rPr>
              <a:t>reported complete abstinence</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descr="Icon&#10;&#10;Description automatically generated">
            <a:extLst>
              <a:ext uri="{FF2B5EF4-FFF2-40B4-BE49-F238E27FC236}">
                <a16:creationId xmlns:a16="http://schemas.microsoft.com/office/drawing/2014/main" id="{46A7A344-8A63-45D1-B97C-D5F45131E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787" y="1715783"/>
            <a:ext cx="3916046" cy="3916046"/>
          </a:xfrm>
          <a:prstGeom prst="rect">
            <a:avLst/>
          </a:prstGeom>
        </p:spPr>
      </p:pic>
    </p:spTree>
    <p:extLst>
      <p:ext uri="{BB962C8B-B14F-4D97-AF65-F5344CB8AC3E}">
        <p14:creationId xmlns:p14="http://schemas.microsoft.com/office/powerpoint/2010/main" val="2775727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56F2-FBC8-4F6E-9237-B224781E5F0F}"/>
              </a:ext>
            </a:extLst>
          </p:cNvPr>
          <p:cNvSpPr>
            <a:spLocks noGrp="1"/>
          </p:cNvSpPr>
          <p:nvPr>
            <p:ph type="title"/>
          </p:nvPr>
        </p:nvSpPr>
        <p:spPr/>
        <p:txBody>
          <a:bodyPr/>
          <a:lstStyle/>
          <a:p>
            <a:r>
              <a:rPr lang="en-US" dirty="0"/>
              <a:t>Volberg (1988) &amp; Blackman et al. (1989)</a:t>
            </a:r>
          </a:p>
        </p:txBody>
      </p:sp>
      <p:sp>
        <p:nvSpPr>
          <p:cNvPr id="3" name="Content Placeholder 2">
            <a:extLst>
              <a:ext uri="{FF2B5EF4-FFF2-40B4-BE49-F238E27FC236}">
                <a16:creationId xmlns:a16="http://schemas.microsoft.com/office/drawing/2014/main" id="{F6849AD2-628A-411D-B7B9-010C7AB19E12}"/>
              </a:ext>
            </a:extLst>
          </p:cNvPr>
          <p:cNvSpPr>
            <a:spLocks noGrp="1"/>
          </p:cNvSpPr>
          <p:nvPr>
            <p:ph idx="1"/>
          </p:nvPr>
        </p:nvSpPr>
        <p:spPr>
          <a:xfrm>
            <a:off x="838199" y="1825625"/>
            <a:ext cx="6528371" cy="4351338"/>
          </a:xfrm>
        </p:spPr>
        <p:txBody>
          <a:bodyPr/>
          <a:lstStyle/>
          <a:p>
            <a:pPr eaLnBrk="1" hangingPunct="1">
              <a:spcBef>
                <a:spcPts val="425"/>
              </a:spcBef>
              <a:defRPr/>
            </a:pPr>
            <a:r>
              <a:rPr lang="en-US" sz="2800" dirty="0">
                <a:solidFill>
                  <a:srgbClr val="FBC500"/>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Evaluations of abstinence-based treatment conducted in NY state in the mid to late 1980s:</a:t>
            </a:r>
          </a:p>
          <a:p>
            <a:pPr marL="754063" lvl="1" indent="-342900" eaLnBrk="1" hangingPunct="1">
              <a:spcBef>
                <a:spcPts val="425"/>
              </a:spcBef>
              <a:buClr>
                <a:srgbClr val="FBC500"/>
              </a:buClr>
              <a:buSzPct val="100000"/>
              <a:buFont typeface="Arial" pitchFamily="34" charset="0"/>
              <a:buChar char="•"/>
              <a:defRPr/>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Most clients reduced their gambling between admission and discharge</a:t>
            </a:r>
          </a:p>
          <a:p>
            <a:pPr marL="754063" lvl="1" indent="-342900" eaLnBrk="1" hangingPunct="1">
              <a:spcBef>
                <a:spcPts val="425"/>
              </a:spcBef>
              <a:buClr>
                <a:srgbClr val="FBC500"/>
              </a:buClr>
              <a:buSzPct val="100000"/>
              <a:buFont typeface="Arial" pitchFamily="34" charset="0"/>
              <a:buChar char="•"/>
              <a:defRPr/>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Many clients failed to complete treatment</a:t>
            </a:r>
          </a:p>
          <a:p>
            <a:pPr eaLnBrk="1" hangingPunct="1">
              <a:spcBef>
                <a:spcPts val="425"/>
              </a:spcBef>
              <a:buClr>
                <a:srgbClr val="165C7E"/>
              </a:buClr>
              <a:buSzPct val="100000"/>
              <a:buFont typeface="Wingdings" pitchFamily="2" charset="2"/>
              <a:buChar char="§"/>
              <a:defRPr/>
            </a:pPr>
            <a:endParaRPr lang="en-US" sz="28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eaLnBrk="1" hangingPunct="1">
              <a:spcBef>
                <a:spcPts val="425"/>
              </a:spcBef>
              <a:defRPr/>
            </a:pPr>
            <a:r>
              <a:rPr lang="en-US" sz="2400" dirty="0">
                <a:solidFill>
                  <a:srgbClr val="FBC500"/>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Few clients achieved complete abstinence </a:t>
            </a:r>
          </a:p>
          <a:p>
            <a:endParaRPr lang="en-US" dirty="0"/>
          </a:p>
        </p:txBody>
      </p:sp>
      <p:pic>
        <p:nvPicPr>
          <p:cNvPr id="4" name="Picture 3" descr="Icon&#10;&#10;Description automatically generated">
            <a:extLst>
              <a:ext uri="{FF2B5EF4-FFF2-40B4-BE49-F238E27FC236}">
                <a16:creationId xmlns:a16="http://schemas.microsoft.com/office/drawing/2014/main" id="{F5AC4EBC-0690-4091-9AA5-33B402A8A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787" y="1715783"/>
            <a:ext cx="3916046" cy="3916046"/>
          </a:xfrm>
          <a:prstGeom prst="rect">
            <a:avLst/>
          </a:prstGeom>
        </p:spPr>
      </p:pic>
    </p:spTree>
    <p:extLst>
      <p:ext uri="{BB962C8B-B14F-4D97-AF65-F5344CB8AC3E}">
        <p14:creationId xmlns:p14="http://schemas.microsoft.com/office/powerpoint/2010/main" val="52938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C717-971A-4A8C-AE52-28C10B4B2BE7}"/>
              </a:ext>
            </a:extLst>
          </p:cNvPr>
          <p:cNvSpPr>
            <a:spLocks noGrp="1"/>
          </p:cNvSpPr>
          <p:nvPr>
            <p:ph type="title"/>
          </p:nvPr>
        </p:nvSpPr>
        <p:spPr/>
        <p:txBody>
          <a:bodyPr/>
          <a:lstStyle/>
          <a:p>
            <a:r>
              <a:rPr lang="en-US" dirty="0"/>
              <a:t>Oregon &amp; Minnesota Statewide Evaluations</a:t>
            </a:r>
          </a:p>
        </p:txBody>
      </p:sp>
      <p:sp>
        <p:nvSpPr>
          <p:cNvPr id="3" name="Content Placeholder 2">
            <a:extLst>
              <a:ext uri="{FF2B5EF4-FFF2-40B4-BE49-F238E27FC236}">
                <a16:creationId xmlns:a16="http://schemas.microsoft.com/office/drawing/2014/main" id="{FDDB5536-13B3-4364-A33D-FC0953F37BCA}"/>
              </a:ext>
            </a:extLst>
          </p:cNvPr>
          <p:cNvSpPr>
            <a:spLocks noGrp="1"/>
          </p:cNvSpPr>
          <p:nvPr>
            <p:ph idx="1"/>
          </p:nvPr>
        </p:nvSpPr>
        <p:spPr/>
        <p:txBody>
          <a:bodyPr/>
          <a:lstStyle/>
          <a:p>
            <a:pPr marL="0" indent="0" algn="ctr">
              <a:buNone/>
            </a:pPr>
            <a:r>
              <a:rPr lang="en-US" sz="2800" dirty="0">
                <a:solidFill>
                  <a:srgbClr val="FFFFFF"/>
                </a:solidFill>
                <a:ea typeface="Trajan Pro Bold" charset="0"/>
                <a:cs typeface="Trajan Pro Bold" charset="0"/>
                <a:sym typeface="Trajan Pro Bold" charset="0"/>
              </a:rPr>
              <a:t>Two large-scale gambling treatment evaluations have been conducted in statewide treatment program systems</a:t>
            </a:r>
          </a:p>
          <a:p>
            <a:endParaRPr lang="en-US" dirty="0"/>
          </a:p>
        </p:txBody>
      </p:sp>
      <p:pic>
        <p:nvPicPr>
          <p:cNvPr id="7" name="Picture 8">
            <a:extLst>
              <a:ext uri="{FF2B5EF4-FFF2-40B4-BE49-F238E27FC236}">
                <a16:creationId xmlns:a16="http://schemas.microsoft.com/office/drawing/2014/main" id="{047AD1D2-33DD-45F8-9E5E-211EDFBA1150}"/>
              </a:ext>
            </a:extLst>
          </p:cNvPr>
          <p:cNvPicPr>
            <a:picLocks noChangeArrowheads="1"/>
          </p:cNvPicPr>
          <p:nvPr>
            <p:custDataLst>
              <p:tags r:id="rId1"/>
            </p:custDataLst>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589975">
            <a:off x="2928849" y="3549975"/>
            <a:ext cx="2606675" cy="2263775"/>
          </a:xfrm>
          <a:prstGeom prst="rect">
            <a:avLst/>
          </a:prstGeom>
          <a:noFill/>
          <a:ln>
            <a:noFill/>
          </a:ln>
          <a:effectLst>
            <a:outerShdw dist="88900" dir="3720000" algn="ctr" rotWithShape="0">
              <a:schemeClr val="bg2">
                <a:alpha val="8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a:extLst>
              <a:ext uri="{FF2B5EF4-FFF2-40B4-BE49-F238E27FC236}">
                <a16:creationId xmlns:a16="http://schemas.microsoft.com/office/drawing/2014/main" id="{7E820073-ADC1-48D4-B30D-D5EA396C9698}"/>
              </a:ext>
            </a:extLst>
          </p:cNvPr>
          <p:cNvPicPr>
            <a:picLocks noChangeArrowheads="1"/>
          </p:cNvPicPr>
          <p:nvPr>
            <p:custDataLst>
              <p:tags r:id="rId2"/>
            </p:custDataLst>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0696" y="3221036"/>
            <a:ext cx="2228850" cy="2400300"/>
          </a:xfrm>
          <a:prstGeom prst="rect">
            <a:avLst/>
          </a:prstGeom>
          <a:noFill/>
          <a:ln>
            <a:noFill/>
          </a:ln>
          <a:effectLst>
            <a:outerShdw dist="88900" dir="3720000" algn="ctr" rotWithShape="0">
              <a:schemeClr val="bg2">
                <a:alpha val="8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05092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332E-0C23-46C3-825C-B4B284AE8BA5}"/>
              </a:ext>
            </a:extLst>
          </p:cNvPr>
          <p:cNvSpPr>
            <a:spLocks noGrp="1"/>
          </p:cNvSpPr>
          <p:nvPr>
            <p:ph type="title"/>
          </p:nvPr>
        </p:nvSpPr>
        <p:spPr/>
        <p:txBody>
          <a:bodyPr/>
          <a:lstStyle/>
          <a:p>
            <a:r>
              <a:rPr lang="en-US" dirty="0"/>
              <a:t>Minnesota </a:t>
            </a:r>
            <a:r>
              <a:rPr lang="en-US" sz="3200" dirty="0"/>
              <a:t>(Stinchfield and Winters, 1996)</a:t>
            </a:r>
            <a:endParaRPr lang="en-US" dirty="0"/>
          </a:p>
        </p:txBody>
      </p:sp>
      <p:sp>
        <p:nvSpPr>
          <p:cNvPr id="3" name="Content Placeholder 2">
            <a:extLst>
              <a:ext uri="{FF2B5EF4-FFF2-40B4-BE49-F238E27FC236}">
                <a16:creationId xmlns:a16="http://schemas.microsoft.com/office/drawing/2014/main" id="{351DE8E4-434A-43D5-8907-7DCBD6B417AA}"/>
              </a:ext>
            </a:extLst>
          </p:cNvPr>
          <p:cNvSpPr>
            <a:spLocks noGrp="1"/>
          </p:cNvSpPr>
          <p:nvPr>
            <p:ph idx="1"/>
          </p:nvPr>
        </p:nvSpPr>
        <p:spPr>
          <a:xfrm>
            <a:off x="4017196" y="1825625"/>
            <a:ext cx="7336604" cy="4351338"/>
          </a:xfrm>
        </p:spPr>
        <p:txBody>
          <a:bodyPr>
            <a:normAutofit lnSpcReduction="10000"/>
          </a:bodyPr>
          <a:lstStyle/>
          <a:p>
            <a:pPr eaLnBrk="1" hangingPunct="1">
              <a:spcBef>
                <a:spcPts val="425"/>
              </a:spcBef>
              <a:buClrTx/>
              <a:buSzTx/>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Study included 6 state-funded treatment programs</a:t>
            </a:r>
          </a:p>
          <a:p>
            <a:pPr eaLnBrk="1" hangingPunct="1">
              <a:spcBef>
                <a:spcPts val="425"/>
              </a:spcBef>
              <a:buClrTx/>
              <a:buSzTx/>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425"/>
              </a:spcBef>
              <a:buClrTx/>
              <a:buSzTx/>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Most clients showed significant reductions in gambling problem severity and improvements in social functioning and vocational responsibilities</a:t>
            </a:r>
          </a:p>
          <a:p>
            <a:pPr eaLnBrk="1" hangingPunct="1">
              <a:spcBef>
                <a:spcPts val="425"/>
              </a:spcBef>
              <a:buClrTx/>
              <a:buSzTx/>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425"/>
              </a:spcBef>
              <a:buClr>
                <a:srgbClr val="FFFFFF"/>
              </a:buClr>
              <a:buSzTx/>
              <a:buFont typeface="Arial" panose="020B0604020202020204" pitchFamily="34" charset="0"/>
              <a:buChar char="•"/>
            </a:pPr>
            <a:r>
              <a:rPr lang="en-US" sz="2800" dirty="0">
                <a:solidFill>
                  <a:srgbClr val="FBC500"/>
                </a:solidFill>
                <a:ea typeface="Trajan Pro Bold" charset="0"/>
                <a:cs typeface="Trajan Pro Bold" charset="0"/>
                <a:sym typeface="Trajan Pro Bold" charset="0"/>
              </a:rPr>
              <a:t>31%</a:t>
            </a:r>
            <a:r>
              <a:rPr lang="en-US" sz="2800" dirty="0">
                <a:solidFill>
                  <a:srgbClr val="FFFFFF"/>
                </a:solidFill>
                <a:ea typeface="Trajan Pro Bold" charset="0"/>
                <a:cs typeface="Trajan Pro Bold" charset="0"/>
                <a:sym typeface="Trajan Pro Bold" charset="0"/>
              </a:rPr>
              <a:t> of sample did not complete full course of treatment but still exhibited improvement at follow-up </a:t>
            </a:r>
          </a:p>
          <a:p>
            <a:endParaRPr lang="en-US" dirty="0"/>
          </a:p>
        </p:txBody>
      </p:sp>
      <p:pic>
        <p:nvPicPr>
          <p:cNvPr id="4" name="Picture 3">
            <a:extLst>
              <a:ext uri="{FF2B5EF4-FFF2-40B4-BE49-F238E27FC236}">
                <a16:creationId xmlns:a16="http://schemas.microsoft.com/office/drawing/2014/main" id="{15BB387D-3135-4E88-9937-88B38B4F245E}"/>
              </a:ext>
            </a:extLst>
          </p:cNvPr>
          <p:cNvPicPr>
            <a:picLocks noChangeArrowheads="1"/>
          </p:cNvPicPr>
          <p:nvPr>
            <p:custDataLst>
              <p:tags r:id="rId1"/>
            </p:custDataLst>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9909" y="1941816"/>
            <a:ext cx="3252625" cy="3628149"/>
          </a:xfrm>
          <a:prstGeom prst="rect">
            <a:avLst/>
          </a:prstGeom>
          <a:noFill/>
          <a:ln>
            <a:noFill/>
          </a:ln>
          <a:effectLst>
            <a:outerShdw dist="88900" dir="3720000" algn="ctr" rotWithShape="0">
              <a:schemeClr val="bg2">
                <a:alpha val="8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a:extLst>
              <a:ext uri="{FF2B5EF4-FFF2-40B4-BE49-F238E27FC236}">
                <a16:creationId xmlns:a16="http://schemas.microsoft.com/office/drawing/2014/main" id="{FA77939B-6BDC-49EC-8234-1E0B61C7EC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9590" y="2816661"/>
            <a:ext cx="1519033" cy="1519033"/>
          </a:xfrm>
          <a:prstGeom prst="rect">
            <a:avLst/>
          </a:prstGeom>
        </p:spPr>
      </p:pic>
    </p:spTree>
    <p:extLst>
      <p:ext uri="{BB962C8B-B14F-4D97-AF65-F5344CB8AC3E}">
        <p14:creationId xmlns:p14="http://schemas.microsoft.com/office/powerpoint/2010/main" val="166685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332E-0C23-46C3-825C-B4B284AE8BA5}"/>
              </a:ext>
            </a:extLst>
          </p:cNvPr>
          <p:cNvSpPr>
            <a:spLocks noGrp="1"/>
          </p:cNvSpPr>
          <p:nvPr>
            <p:ph type="title"/>
          </p:nvPr>
        </p:nvSpPr>
        <p:spPr/>
        <p:txBody>
          <a:bodyPr/>
          <a:lstStyle/>
          <a:p>
            <a:r>
              <a:rPr lang="en-US" dirty="0"/>
              <a:t>Minnesota </a:t>
            </a:r>
            <a:r>
              <a:rPr lang="en-US" sz="3200" dirty="0"/>
              <a:t>(Abt et al. 1997)</a:t>
            </a:r>
            <a:endParaRPr lang="en-US" dirty="0"/>
          </a:p>
        </p:txBody>
      </p:sp>
      <p:sp>
        <p:nvSpPr>
          <p:cNvPr id="3" name="Content Placeholder 2">
            <a:extLst>
              <a:ext uri="{FF2B5EF4-FFF2-40B4-BE49-F238E27FC236}">
                <a16:creationId xmlns:a16="http://schemas.microsoft.com/office/drawing/2014/main" id="{351DE8E4-434A-43D5-8907-7DCBD6B417AA}"/>
              </a:ext>
            </a:extLst>
          </p:cNvPr>
          <p:cNvSpPr>
            <a:spLocks noGrp="1"/>
          </p:cNvSpPr>
          <p:nvPr>
            <p:ph idx="1"/>
          </p:nvPr>
        </p:nvSpPr>
        <p:spPr>
          <a:xfrm>
            <a:off x="4017196" y="1825625"/>
            <a:ext cx="7336604" cy="4351338"/>
          </a:xfrm>
        </p:spPr>
        <p:txBody>
          <a:bodyPr>
            <a:normAutofit/>
          </a:bodyPr>
          <a:lstStyle/>
          <a:p>
            <a:pPr eaLnBrk="1" hangingPunct="1">
              <a:lnSpc>
                <a:spcPct val="90000"/>
              </a:lnSpc>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Findings at follow-up were comparable to the 1996 study</a:t>
            </a:r>
            <a:endParaRPr lang="en-US" sz="2800" dirty="0">
              <a:solidFill>
                <a:srgbClr val="FFFFFF"/>
              </a:solidFill>
              <a:ea typeface="ヒラギノ角ゴ ProN W6" charset="0"/>
              <a:cs typeface="ヒラギノ角ゴ ProN W6" charset="0"/>
              <a:sym typeface="Trajan Pro Bold" charset="0"/>
            </a:endParaRPr>
          </a:p>
          <a:p>
            <a:pPr eaLnBrk="1" hangingPunct="1">
              <a:lnSpc>
                <a:spcPct val="90000"/>
              </a:lnSpc>
              <a:spcBef>
                <a:spcPts val="625"/>
              </a:spcBef>
              <a:buClr>
                <a:srgbClr val="FFFFFF"/>
              </a:buClr>
              <a:buFont typeface="Arial" panose="020B0604020202020204" pitchFamily="34" charset="0"/>
              <a:buChar char="•"/>
            </a:pPr>
            <a:endParaRPr lang="en-US" sz="2800" dirty="0">
              <a:solidFill>
                <a:srgbClr val="FFFFFF"/>
              </a:solidFill>
              <a:ea typeface="ヒラギノ角ゴ ProN W6" charset="0"/>
              <a:cs typeface="ヒラギノ角ゴ ProN W6" charset="0"/>
              <a:sym typeface="Trajan Pro Bold" charset="0"/>
            </a:endParaRPr>
          </a:p>
          <a:p>
            <a:pPr eaLnBrk="1" hangingPunct="1">
              <a:lnSpc>
                <a:spcPct val="90000"/>
              </a:lnSpc>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Additional evaluation of outcomes by type of therapy conducted at each setting found treatment orientation had no effect on treatment outcome </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15BB387D-3135-4E88-9937-88B38B4F245E}"/>
              </a:ext>
            </a:extLst>
          </p:cNvPr>
          <p:cNvPicPr>
            <a:picLocks noChangeArrowheads="1"/>
          </p:cNvPicPr>
          <p:nvPr>
            <p:custDataLst>
              <p:tags r:id="rId1"/>
            </p:custDataLst>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9909" y="1941816"/>
            <a:ext cx="3252625" cy="3628149"/>
          </a:xfrm>
          <a:prstGeom prst="rect">
            <a:avLst/>
          </a:prstGeom>
          <a:noFill/>
          <a:ln>
            <a:noFill/>
          </a:ln>
          <a:effectLst>
            <a:outerShdw dist="88900" dir="3720000" algn="ctr" rotWithShape="0">
              <a:schemeClr val="bg2">
                <a:alpha val="81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a:extLst>
              <a:ext uri="{FF2B5EF4-FFF2-40B4-BE49-F238E27FC236}">
                <a16:creationId xmlns:a16="http://schemas.microsoft.com/office/drawing/2014/main" id="{FA77939B-6BDC-49EC-8234-1E0B61C7EC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9590" y="2816661"/>
            <a:ext cx="1519033" cy="1519033"/>
          </a:xfrm>
          <a:prstGeom prst="rect">
            <a:avLst/>
          </a:prstGeom>
        </p:spPr>
      </p:pic>
    </p:spTree>
    <p:extLst>
      <p:ext uri="{BB962C8B-B14F-4D97-AF65-F5344CB8AC3E}">
        <p14:creationId xmlns:p14="http://schemas.microsoft.com/office/powerpoint/2010/main" val="16898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t>Natural </a:t>
            </a:r>
            <a:br>
              <a:rPr lang="en-US" sz="5400" dirty="0"/>
            </a:br>
            <a:r>
              <a:rPr lang="en-US" sz="5400" dirty="0"/>
              <a:t>Recovery</a:t>
            </a:r>
          </a:p>
        </p:txBody>
      </p:sp>
    </p:spTree>
    <p:extLst>
      <p:ext uri="{BB962C8B-B14F-4D97-AF65-F5344CB8AC3E}">
        <p14:creationId xmlns:p14="http://schemas.microsoft.com/office/powerpoint/2010/main" val="132112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DB2F-F8F9-4FCF-A27C-41971CC09488}"/>
              </a:ext>
            </a:extLst>
          </p:cNvPr>
          <p:cNvSpPr>
            <a:spLocks noGrp="1"/>
          </p:cNvSpPr>
          <p:nvPr>
            <p:ph type="title"/>
          </p:nvPr>
        </p:nvSpPr>
        <p:spPr/>
        <p:txBody>
          <a:bodyPr>
            <a:normAutofit/>
          </a:bodyPr>
          <a:lstStyle/>
          <a:p>
            <a:r>
              <a:rPr lang="en-US" sz="3600" dirty="0"/>
              <a:t>Motivational Interviewing</a:t>
            </a:r>
          </a:p>
        </p:txBody>
      </p:sp>
      <p:sp>
        <p:nvSpPr>
          <p:cNvPr id="3" name="Content Placeholder 2">
            <a:extLst>
              <a:ext uri="{FF2B5EF4-FFF2-40B4-BE49-F238E27FC236}">
                <a16:creationId xmlns:a16="http://schemas.microsoft.com/office/drawing/2014/main" id="{F85D5441-707D-4C04-8665-5DD632F735E4}"/>
              </a:ext>
            </a:extLst>
          </p:cNvPr>
          <p:cNvSpPr>
            <a:spLocks noGrp="1"/>
          </p:cNvSpPr>
          <p:nvPr>
            <p:ph idx="1"/>
          </p:nvPr>
        </p:nvSpPr>
        <p:spPr>
          <a:xfrm>
            <a:off x="838201" y="1825625"/>
            <a:ext cx="5593422" cy="4351338"/>
          </a:xfrm>
        </p:spPr>
        <p:txBody>
          <a:bodyPr>
            <a:normAutofit/>
          </a:bodyPr>
          <a:lstStyle/>
          <a:p>
            <a:pPr eaLnBrk="1" hangingPunct="1">
              <a:spcBef>
                <a:spcPts val="600"/>
              </a:spcBef>
              <a:buClr>
                <a:srgbClr val="FFFFFF"/>
              </a:buClr>
              <a:buSzPct val="125000"/>
              <a:buFont typeface="Trajan Pro" pitchFamily="18" charset="0"/>
              <a:buChar char="•"/>
            </a:pPr>
            <a:r>
              <a:rPr lang="en-US" sz="2400" dirty="0">
                <a:solidFill>
                  <a:srgbClr val="FFFFFF"/>
                </a:solidFill>
                <a:ea typeface="Trajan Pro Bold" charset="0"/>
                <a:cs typeface="Trajan Pro Bold" charset="0"/>
                <a:sym typeface="Trajan Pro Bold" charset="0"/>
              </a:rPr>
              <a:t>Motivational interviewing helps individuals assess their need for treatment and decide to commit to treatment if needed.</a:t>
            </a:r>
          </a:p>
          <a:p>
            <a:pPr eaLnBrk="1" hangingPunct="1">
              <a:spcBef>
                <a:spcPts val="600"/>
              </a:spcBef>
              <a:buClr>
                <a:srgbClr val="FFFFFF"/>
              </a:buClr>
              <a:buSzPct val="125000"/>
              <a:buFont typeface="Trajan Pro" pitchFamily="18" charset="0"/>
              <a:buChar char="•"/>
            </a:pPr>
            <a:endParaRPr lang="en-US" sz="2400" dirty="0">
              <a:solidFill>
                <a:srgbClr val="FFFFFF"/>
              </a:solidFill>
              <a:ea typeface="Trajan Pro Bold" charset="0"/>
              <a:cs typeface="Trajan Pro Bold" charset="0"/>
              <a:sym typeface="Trajan Pro Bold" charset="0"/>
            </a:endParaRPr>
          </a:p>
          <a:p>
            <a:pPr eaLnBrk="1" hangingPunct="1">
              <a:spcBef>
                <a:spcPts val="600"/>
              </a:spcBef>
              <a:buClr>
                <a:srgbClr val="FFFFFF"/>
              </a:buClr>
              <a:buSzPct val="125000"/>
              <a:buFont typeface="Trajan Pro" pitchFamily="18" charset="0"/>
              <a:buChar char="•"/>
            </a:pPr>
            <a:r>
              <a:rPr lang="en-US" sz="2400" dirty="0">
                <a:solidFill>
                  <a:srgbClr val="FFFFFF"/>
                </a:solidFill>
                <a:ea typeface="Trajan Pro Bold" charset="0"/>
                <a:cs typeface="Trajan Pro Bold" charset="0"/>
                <a:sym typeface="Trajan Pro Bold" charset="0"/>
              </a:rPr>
              <a:t>Effectiveness hinges on engagement.</a:t>
            </a:r>
          </a:p>
          <a:p>
            <a:pPr eaLnBrk="1" hangingPunct="1">
              <a:spcBef>
                <a:spcPts val="600"/>
              </a:spcBef>
              <a:buClr>
                <a:srgbClr val="FFFFFF"/>
              </a:buClr>
              <a:buSzPct val="125000"/>
              <a:buFont typeface="Trajan Pro" pitchFamily="18" charset="0"/>
              <a:buChar char="•"/>
            </a:pPr>
            <a:endParaRPr lang="en-US" sz="2400" dirty="0">
              <a:solidFill>
                <a:srgbClr val="FFFFFF"/>
              </a:solidFill>
              <a:ea typeface="Trajan Pro Bold" charset="0"/>
              <a:cs typeface="Trajan Pro Bold" charset="0"/>
              <a:sym typeface="Trajan Pro Bold" charset="0"/>
            </a:endParaRPr>
          </a:p>
          <a:p>
            <a:pPr eaLnBrk="1" hangingPunct="1">
              <a:spcBef>
                <a:spcPts val="600"/>
              </a:spcBef>
              <a:buClr>
                <a:srgbClr val="FFFFFF"/>
              </a:buClr>
              <a:buSzPct val="125000"/>
              <a:buFont typeface="Trajan Pro" pitchFamily="18" charset="0"/>
              <a:buChar char="•"/>
            </a:pPr>
            <a:r>
              <a:rPr lang="en-US" sz="2400" dirty="0">
                <a:solidFill>
                  <a:srgbClr val="FFFFFF"/>
                </a:solidFill>
                <a:ea typeface="Trajan Pro Bold" charset="0"/>
                <a:cs typeface="Trajan Pro Bold" charset="0"/>
                <a:sym typeface="Trajan Pro Bold" charset="0"/>
              </a:rPr>
              <a:t>Goals are a commitment to bridging gaps between current and desired life situations</a:t>
            </a:r>
          </a:p>
        </p:txBody>
      </p:sp>
      <p:pic>
        <p:nvPicPr>
          <p:cNvPr id="4" name="Picture 3">
            <a:extLst>
              <a:ext uri="{FF2B5EF4-FFF2-40B4-BE49-F238E27FC236}">
                <a16:creationId xmlns:a16="http://schemas.microsoft.com/office/drawing/2014/main" id="{DF51D2BF-9856-43DD-B289-0BBE19FB037C}"/>
              </a:ext>
            </a:extLst>
          </p:cNvPr>
          <p:cNvPicPr>
            <a:picLocks noChangeAspect="1"/>
          </p:cNvPicPr>
          <p:nvPr/>
        </p:nvPicPr>
        <p:blipFill>
          <a:blip r:embed="rId3"/>
          <a:stretch>
            <a:fillRect/>
          </a:stretch>
        </p:blipFill>
        <p:spPr>
          <a:xfrm>
            <a:off x="6729572" y="501355"/>
            <a:ext cx="5148209" cy="514820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3097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3C5F-4B80-4EE3-BC0F-ED2A2694A277}"/>
              </a:ext>
            </a:extLst>
          </p:cNvPr>
          <p:cNvSpPr>
            <a:spLocks noGrp="1"/>
          </p:cNvSpPr>
          <p:nvPr>
            <p:ph type="title"/>
          </p:nvPr>
        </p:nvSpPr>
        <p:spPr/>
        <p:txBody>
          <a:bodyPr/>
          <a:lstStyle/>
          <a:p>
            <a:r>
              <a:rPr lang="en-US" dirty="0"/>
              <a:t>Defining Natural Recovery</a:t>
            </a:r>
          </a:p>
        </p:txBody>
      </p:sp>
      <p:sp>
        <p:nvSpPr>
          <p:cNvPr id="3" name="Content Placeholder 2">
            <a:extLst>
              <a:ext uri="{FF2B5EF4-FFF2-40B4-BE49-F238E27FC236}">
                <a16:creationId xmlns:a16="http://schemas.microsoft.com/office/drawing/2014/main" id="{B591DE21-C6E2-40DF-88E8-D7F827941870}"/>
              </a:ext>
            </a:extLst>
          </p:cNvPr>
          <p:cNvSpPr>
            <a:spLocks noGrp="1"/>
          </p:cNvSpPr>
          <p:nvPr>
            <p:ph idx="1"/>
          </p:nvPr>
        </p:nvSpPr>
        <p:spPr>
          <a:xfrm>
            <a:off x="647272" y="3883631"/>
            <a:ext cx="10623479" cy="2190589"/>
          </a:xfrm>
        </p:spPr>
        <p:txBody>
          <a:bodyPr>
            <a:normAutofit/>
          </a:bodyPr>
          <a:lstStyle/>
          <a:p>
            <a:pPr eaLnBrk="1" hangingPunct="1">
              <a:buFont typeface="Wingdings 2" panose="05020102010507070707" pitchFamily="18" charset="2"/>
              <a:buNone/>
              <a:defRPr/>
            </a:pPr>
            <a:r>
              <a:rPr lang="en-US" sz="3600" dirty="0">
                <a:solidFill>
                  <a:srgbClr val="FBC500"/>
                </a:solidFill>
                <a:effectLst>
                  <a:outerShdw blurRad="38100" dist="38100" dir="2700000" algn="tl">
                    <a:srgbClr val="000000"/>
                  </a:outerShdw>
                </a:effectLst>
                <a:ea typeface="Trajan Pro Bold" charset="0"/>
                <a:cs typeface="Trajan Pro Bold" charset="0"/>
                <a:sym typeface="Trajan Pro Bold" charset="0"/>
              </a:rPr>
              <a:t>NATURAL RECOVERY: </a:t>
            </a:r>
            <a:r>
              <a:rPr lang="en-US" sz="2400" dirty="0">
                <a:solidFill>
                  <a:srgbClr val="FFFFFF"/>
                </a:solidFill>
                <a:ea typeface="Trajan Pro Bold" charset="0"/>
                <a:cs typeface="Trajan Pro Bold" charset="0"/>
                <a:sym typeface="Trajan Pro Bold" charset="0"/>
              </a:rPr>
              <a:t>RECOVERY WITHOUT PROFESSIONAL TREATMENT</a:t>
            </a:r>
            <a:endParaRPr lang="en-US" sz="2400" dirty="0">
              <a:solidFill>
                <a:srgbClr val="FFFFFF"/>
              </a:solidFill>
              <a:ea typeface="ヒラギノ角ゴ ProN W6" charset="0"/>
              <a:cs typeface="ヒラギノ角ゴ ProN W6" charset="0"/>
              <a:sym typeface="Trajan Pro Bold" charset="0"/>
            </a:endParaRPr>
          </a:p>
          <a:p>
            <a:pPr eaLnBrk="1" hangingPunct="1">
              <a:spcBef>
                <a:spcPts val="625"/>
              </a:spcBef>
              <a:defRPr/>
            </a:pPr>
            <a:endParaRPr lang="en-US" sz="1600" dirty="0">
              <a:solidFill>
                <a:srgbClr val="FFFFFF"/>
              </a:solidFill>
              <a:sym typeface="Trajan Pro" pitchFamily="18" charset="0"/>
            </a:endParaRPr>
          </a:p>
          <a:p>
            <a:pPr marL="800100" lvl="1" indent="-457200" eaLnBrk="1" hangingPunct="1">
              <a:spcBef>
                <a:spcPts val="538"/>
              </a:spcBef>
              <a:buClr>
                <a:srgbClr val="FFFFFF"/>
              </a:buClr>
              <a:buSzPct val="125000"/>
              <a:defRPr/>
            </a:pPr>
            <a:r>
              <a:rPr lang="en-US" sz="2000" dirty="0">
                <a:solidFill>
                  <a:srgbClr val="FFFFFF"/>
                </a:solidFill>
                <a:ea typeface="Trajan Pro" pitchFamily="18" charset="0"/>
                <a:cs typeface="Trajan Pro" pitchFamily="18" charset="0"/>
                <a:sym typeface="Trajan Pro" pitchFamily="18" charset="0"/>
              </a:rPr>
              <a:t>Often referred to as “going cold-turkey”</a:t>
            </a:r>
          </a:p>
          <a:p>
            <a:pPr marL="800100" lvl="1" indent="-457200" eaLnBrk="1" hangingPunct="1">
              <a:spcBef>
                <a:spcPts val="538"/>
              </a:spcBef>
              <a:buClr>
                <a:srgbClr val="FFFFFF"/>
              </a:buClr>
              <a:buSzPct val="125000"/>
              <a:defRPr/>
            </a:pPr>
            <a:r>
              <a:rPr lang="en-US" sz="2000" dirty="0">
                <a:solidFill>
                  <a:srgbClr val="FFFFFF"/>
                </a:solidFill>
                <a:ea typeface="Trajan Pro" pitchFamily="18" charset="0"/>
                <a:cs typeface="Trajan Pro" pitchFamily="18" charset="0"/>
                <a:sym typeface="Trajan Pro" pitchFamily="18" charset="0"/>
              </a:rPr>
              <a:t>Epidemiological studies disclose widespread existence</a:t>
            </a:r>
          </a:p>
          <a:p>
            <a:pPr marL="800100" lvl="1" indent="-457200" eaLnBrk="1" hangingPunct="1">
              <a:spcBef>
                <a:spcPts val="538"/>
              </a:spcBef>
              <a:buClr>
                <a:srgbClr val="FFFFFF"/>
              </a:buClr>
              <a:buSzPct val="125000"/>
              <a:defRPr/>
            </a:pPr>
            <a:r>
              <a:rPr lang="en-US" sz="2000" dirty="0">
                <a:solidFill>
                  <a:srgbClr val="FFFFFF"/>
                </a:solidFill>
                <a:ea typeface="Trajan Pro" pitchFamily="18" charset="0"/>
                <a:cs typeface="Trajan Pro" pitchFamily="18" charset="0"/>
                <a:sym typeface="Trajan Pro" pitchFamily="18" charset="0"/>
              </a:rPr>
              <a:t>Self-reports suggest recovery from gambling is common </a:t>
            </a:r>
            <a:endParaRPr lang="en-US" sz="2000" dirty="0">
              <a:solidFill>
                <a:srgbClr val="FFFFFF"/>
              </a:solidFill>
              <a:sym typeface="Trajan Pro" pitchFamily="18" charset="0"/>
            </a:endParaRPr>
          </a:p>
          <a:p>
            <a:endParaRPr lang="en-US" dirty="0"/>
          </a:p>
        </p:txBody>
      </p:sp>
      <p:pic>
        <p:nvPicPr>
          <p:cNvPr id="5" name="Picture 4" descr="Text&#10;&#10;Description automatically generated">
            <a:extLst>
              <a:ext uri="{FF2B5EF4-FFF2-40B4-BE49-F238E27FC236}">
                <a16:creationId xmlns:a16="http://schemas.microsoft.com/office/drawing/2014/main" id="{1C894273-FB4E-4184-9590-E92B75FCD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878" y="1696853"/>
            <a:ext cx="5720244" cy="1952012"/>
          </a:xfrm>
          <a:prstGeom prst="rect">
            <a:avLst/>
          </a:prstGeom>
          <a:solidFill>
            <a:schemeClr val="bg1"/>
          </a:solidFill>
          <a:ln w="38100">
            <a:solidFill>
              <a:srgbClr val="D86018"/>
            </a:solidFill>
          </a:ln>
        </p:spPr>
      </p:pic>
    </p:spTree>
    <p:extLst>
      <p:ext uri="{BB962C8B-B14F-4D97-AF65-F5344CB8AC3E}">
        <p14:creationId xmlns:p14="http://schemas.microsoft.com/office/powerpoint/2010/main" val="2123083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BFB6-6871-40C2-B8D3-D1487B53ED55}"/>
              </a:ext>
            </a:extLst>
          </p:cNvPr>
          <p:cNvSpPr>
            <a:spLocks noGrp="1"/>
          </p:cNvSpPr>
          <p:nvPr>
            <p:ph type="title"/>
          </p:nvPr>
        </p:nvSpPr>
        <p:spPr/>
        <p:txBody>
          <a:bodyPr/>
          <a:lstStyle/>
          <a:p>
            <a:r>
              <a:rPr lang="en-US" dirty="0"/>
              <a:t>The Tradition of Natural Recovery</a:t>
            </a:r>
          </a:p>
        </p:txBody>
      </p:sp>
      <p:sp>
        <p:nvSpPr>
          <p:cNvPr id="3" name="Content Placeholder 2">
            <a:extLst>
              <a:ext uri="{FF2B5EF4-FFF2-40B4-BE49-F238E27FC236}">
                <a16:creationId xmlns:a16="http://schemas.microsoft.com/office/drawing/2014/main" id="{3E430912-0DE5-4E1A-B5E8-AD8DAC3D4CEA}"/>
              </a:ext>
            </a:extLst>
          </p:cNvPr>
          <p:cNvSpPr>
            <a:spLocks noGrp="1"/>
          </p:cNvSpPr>
          <p:nvPr>
            <p:ph idx="1"/>
          </p:nvPr>
        </p:nvSpPr>
        <p:spPr>
          <a:xfrm>
            <a:off x="5383658" y="2126751"/>
            <a:ext cx="5970142" cy="4050212"/>
          </a:xfrm>
        </p:spPr>
        <p:txBody>
          <a:bodyPr/>
          <a:lstStyle/>
          <a:p>
            <a:pPr eaLnBrk="1" hangingPunct="1">
              <a:spcBef>
                <a:spcPts val="450"/>
              </a:spcBef>
              <a:buFont typeface="Wingdings 2" panose="05020102010507070707" pitchFamily="18" charset="2"/>
              <a:buNone/>
              <a:defRPr/>
            </a:pPr>
            <a:r>
              <a:rPr lang="en-US" sz="2400" dirty="0">
                <a:solidFill>
                  <a:srgbClr val="FFFFFF"/>
                </a:solidFill>
                <a:effectLst>
                  <a:outerShdw blurRad="38100" dist="38100" dir="2700000" algn="tl">
                    <a:srgbClr val="000000"/>
                  </a:outerShdw>
                </a:effectLst>
                <a:ea typeface="Trajan Pro Bold" charset="0"/>
                <a:cs typeface="Trajan Pro Bold" charset="0"/>
                <a:sym typeface="Trajan Pro Bold" charset="0"/>
              </a:rPr>
              <a:t>Common phenomenon among addiction problems:</a:t>
            </a:r>
          </a:p>
          <a:p>
            <a:pPr eaLnBrk="1" hangingPunct="1">
              <a:spcBef>
                <a:spcPts val="450"/>
              </a:spcBef>
              <a:buFont typeface="Wingdings 2" panose="05020102010507070707" pitchFamily="18" charset="2"/>
              <a:buNone/>
              <a:defRPr/>
            </a:pP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2000" dirty="0">
                <a:solidFill>
                  <a:srgbClr val="FFFFFF"/>
                </a:solidFill>
                <a:ea typeface="Trajan Pro" pitchFamily="18" charset="0"/>
                <a:cs typeface="Trajan Pro" pitchFamily="18" charset="0"/>
                <a:sym typeface="Trajan Pro" pitchFamily="18" charset="0"/>
              </a:rPr>
              <a:t>1996 Canadian Study - Natural recovery was typical from alcohol problems</a:t>
            </a:r>
            <a:endParaRPr lang="en-US" sz="2000" dirty="0">
              <a:solidFill>
                <a:srgbClr val="FFFFFF"/>
              </a:solidFill>
              <a:sym typeface="Trajan Pro" pitchFamily="18"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2000" dirty="0">
                <a:solidFill>
                  <a:srgbClr val="FFFFFF"/>
                </a:solidFill>
                <a:ea typeface="Trajan Pro" pitchFamily="18" charset="0"/>
                <a:cs typeface="Trajan Pro" pitchFamily="18" charset="0"/>
                <a:sym typeface="Trajan Pro" pitchFamily="18" charset="0"/>
              </a:rPr>
              <a:t>1982 DiClemente and Prochaska - Similar findings for smoking</a:t>
            </a:r>
            <a:endParaRPr lang="en-US" sz="2000" dirty="0">
              <a:solidFill>
                <a:srgbClr val="FFFFFF"/>
              </a:solidFill>
              <a:sym typeface="Trajan Pro" pitchFamily="18" charset="0"/>
            </a:endParaRPr>
          </a:p>
          <a:p>
            <a:pPr eaLnBrk="1" hangingPunct="1">
              <a:spcBef>
                <a:spcPts val="450"/>
              </a:spcBef>
              <a:buFont typeface="Wingdings 2" panose="05020102010507070707" pitchFamily="18" charset="2"/>
              <a:buNone/>
              <a:defRPr/>
            </a:pPr>
            <a:endParaRPr lang="en-US" sz="1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ctr" eaLnBrk="1" hangingPunct="1">
              <a:spcBef>
                <a:spcPts val="450"/>
              </a:spcBef>
              <a:buFont typeface="Wingdings 2" panose="05020102010507070707" pitchFamily="18" charset="2"/>
              <a:buNone/>
              <a:defRPr/>
            </a:pPr>
            <a:r>
              <a:rPr lang="en-US" sz="2400" dirty="0">
                <a:solidFill>
                  <a:srgbClr val="FFC000"/>
                </a:solidFill>
                <a:effectLst>
                  <a:outerShdw blurRad="38100" dist="38100" dir="2700000" algn="tl">
                    <a:srgbClr val="000000"/>
                  </a:outerShdw>
                </a:effectLst>
                <a:ea typeface="Trajan Pro Bold" charset="0"/>
                <a:cs typeface="Trajan Pro Bold" charset="0"/>
                <a:sym typeface="Trajan Pro Bold" charset="0"/>
              </a:rPr>
              <a:t>High probability of similar occurrence with problem gambling</a:t>
            </a:r>
            <a:endParaRPr lang="en-US" sz="24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53E9306E-6387-4B63-8290-479C8A8A26CA}"/>
              </a:ext>
            </a:extLst>
          </p:cNvPr>
          <p:cNvPicPr>
            <a:picLocks noChangeAspect="1"/>
          </p:cNvPicPr>
          <p:nvPr/>
        </p:nvPicPr>
        <p:blipFill>
          <a:blip r:embed="rId3"/>
          <a:stretch>
            <a:fillRect/>
          </a:stretch>
        </p:blipFill>
        <p:spPr>
          <a:xfrm>
            <a:off x="613774" y="2298201"/>
            <a:ext cx="4286250" cy="28575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5758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BFB6-6871-40C2-B8D3-D1487B53ED55}"/>
              </a:ext>
            </a:extLst>
          </p:cNvPr>
          <p:cNvSpPr>
            <a:spLocks noGrp="1"/>
          </p:cNvSpPr>
          <p:nvPr>
            <p:ph type="title"/>
          </p:nvPr>
        </p:nvSpPr>
        <p:spPr/>
        <p:txBody>
          <a:bodyPr>
            <a:normAutofit/>
          </a:bodyPr>
          <a:lstStyle/>
          <a:p>
            <a:r>
              <a:rPr lang="en-US" sz="4000" dirty="0"/>
              <a:t>Natural Recovery: Epidemiological Studies</a:t>
            </a:r>
          </a:p>
        </p:txBody>
      </p:sp>
      <p:sp>
        <p:nvSpPr>
          <p:cNvPr id="3" name="Content Placeholder 2">
            <a:extLst>
              <a:ext uri="{FF2B5EF4-FFF2-40B4-BE49-F238E27FC236}">
                <a16:creationId xmlns:a16="http://schemas.microsoft.com/office/drawing/2014/main" id="{3E430912-0DE5-4E1A-B5E8-AD8DAC3D4CEA}"/>
              </a:ext>
            </a:extLst>
          </p:cNvPr>
          <p:cNvSpPr>
            <a:spLocks noGrp="1"/>
          </p:cNvSpPr>
          <p:nvPr>
            <p:ph idx="1"/>
          </p:nvPr>
        </p:nvSpPr>
        <p:spPr>
          <a:xfrm>
            <a:off x="5383658" y="1756881"/>
            <a:ext cx="5970142" cy="4420082"/>
          </a:xfrm>
        </p:spPr>
        <p:txBody>
          <a:bodyPr>
            <a:normAutofit fontScale="70000" lnSpcReduction="20000"/>
          </a:bodyPr>
          <a:lstStyle/>
          <a:p>
            <a:pPr marL="36512" indent="0" algn="ctr" eaLnBrk="1" hangingPunct="1">
              <a:buClr>
                <a:srgbClr val="FFFFFF"/>
              </a:buClr>
              <a:buNone/>
              <a:defRPr/>
            </a:pPr>
            <a:r>
              <a:rPr lang="en-US" sz="36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rPr>
              <a:t>2 Epidemiological Surveys (Slutske, 2006)</a:t>
            </a:r>
          </a:p>
          <a:p>
            <a:pPr marL="36512" indent="0" algn="ctr" eaLnBrk="1" hangingPunct="1">
              <a:buClr>
                <a:srgbClr val="FFFFFF"/>
              </a:buClr>
              <a:buNone/>
              <a:defRPr/>
            </a:pPr>
            <a:endParaRPr lang="en-US" sz="36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eaLnBrk="1" hangingPunct="1">
              <a:buClr>
                <a:srgbClr val="FFFFFF"/>
              </a:buClr>
              <a:buFont typeface="Arial" panose="020B0604020202020204" pitchFamily="34" charset="0"/>
              <a:buChar char="•"/>
              <a:defRPr/>
            </a:pPr>
            <a:r>
              <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Majority of people who stopped problem gambling did so without seeking treatment or G.A.  Only 7-12% sought treatment.</a:t>
            </a:r>
          </a:p>
          <a:p>
            <a:pPr eaLnBrk="1" hangingPunct="1">
              <a:buClr>
                <a:srgbClr val="FFFFFF"/>
              </a:buClr>
              <a:buFont typeface="Arial" panose="020B0604020202020204" pitchFamily="34" charset="0"/>
              <a:buChar char="•"/>
              <a:defRPr/>
            </a:pPr>
            <a:endParaRPr lang="en-US" sz="32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36512" indent="0" algn="ctr" eaLnBrk="1" hangingPunct="1">
              <a:buClr>
                <a:srgbClr val="FFFFFF"/>
              </a:buClr>
              <a:buNone/>
              <a:defRPr/>
            </a:pPr>
            <a:r>
              <a:rPr lang="en-US"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rPr>
              <a:t>Australian Community Based National Twin Survey (Slutske et al, 2009)</a:t>
            </a:r>
          </a:p>
          <a:p>
            <a:pPr marL="36512" indent="0" algn="ctr" eaLnBrk="1" hangingPunct="1">
              <a:buClr>
                <a:srgbClr val="FFFFFF"/>
              </a:buClr>
              <a:buNone/>
              <a:defRPr/>
            </a:pPr>
            <a:endParaRPr lang="en-US" sz="28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eaLnBrk="1" hangingPunct="1">
              <a:buClr>
                <a:srgbClr val="FFFFFF"/>
              </a:buClr>
              <a:buFont typeface="Arial" panose="020B0604020202020204" pitchFamily="34" charset="0"/>
              <a:buChar char="•"/>
              <a:defRPr/>
            </a:pPr>
            <a:r>
              <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Most individuals with lifetime history of PG likely to recovery without  treatment (82%)</a:t>
            </a:r>
          </a:p>
          <a:p>
            <a:pPr eaLnBrk="1" hangingPunct="1">
              <a:buClr>
                <a:srgbClr val="FFFFFF"/>
              </a:buClr>
              <a:buFont typeface="Arial" panose="020B0604020202020204" pitchFamily="34" charset="0"/>
              <a:buChar char="•"/>
              <a:defRPr/>
            </a:pPr>
            <a:r>
              <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Men (92%) more likely to recover without treatment than women (57%)</a:t>
            </a:r>
          </a:p>
          <a:p>
            <a:pPr eaLnBrk="1" hangingPunct="1">
              <a:buClr>
                <a:srgbClr val="FFFFFF"/>
              </a:buClr>
              <a:buFont typeface="Arial" panose="020B0604020202020204" pitchFamily="34" charset="0"/>
              <a:buChar char="•"/>
              <a:defRPr/>
            </a:pPr>
            <a:endParaRPr lang="en-US" sz="36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36512" indent="0" algn="ctr" eaLnBrk="1" hangingPunct="1">
              <a:buClr>
                <a:srgbClr val="FFFFFF"/>
              </a:buClr>
              <a:buNone/>
              <a:defRPr/>
            </a:pPr>
            <a:endParaRPr lang="en-US" sz="36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53E9306E-6387-4B63-8290-479C8A8A26CA}"/>
              </a:ext>
            </a:extLst>
          </p:cNvPr>
          <p:cNvPicPr>
            <a:picLocks noChangeAspect="1"/>
          </p:cNvPicPr>
          <p:nvPr/>
        </p:nvPicPr>
        <p:blipFill>
          <a:blip r:embed="rId3"/>
          <a:stretch>
            <a:fillRect/>
          </a:stretch>
        </p:blipFill>
        <p:spPr>
          <a:xfrm>
            <a:off x="613774" y="2298201"/>
            <a:ext cx="4286250" cy="28575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9459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BFB6-6871-40C2-B8D3-D1487B53ED55}"/>
              </a:ext>
            </a:extLst>
          </p:cNvPr>
          <p:cNvSpPr>
            <a:spLocks noGrp="1"/>
          </p:cNvSpPr>
          <p:nvPr>
            <p:ph type="title"/>
          </p:nvPr>
        </p:nvSpPr>
        <p:spPr/>
        <p:txBody>
          <a:bodyPr>
            <a:normAutofit/>
          </a:bodyPr>
          <a:lstStyle/>
          <a:p>
            <a:r>
              <a:rPr lang="en-US" sz="4000" dirty="0"/>
              <a:t>Natural Recovery: Epidemiological Studies</a:t>
            </a:r>
          </a:p>
        </p:txBody>
      </p:sp>
      <p:sp>
        <p:nvSpPr>
          <p:cNvPr id="3" name="Content Placeholder 2">
            <a:extLst>
              <a:ext uri="{FF2B5EF4-FFF2-40B4-BE49-F238E27FC236}">
                <a16:creationId xmlns:a16="http://schemas.microsoft.com/office/drawing/2014/main" id="{3E430912-0DE5-4E1A-B5E8-AD8DAC3D4CEA}"/>
              </a:ext>
            </a:extLst>
          </p:cNvPr>
          <p:cNvSpPr>
            <a:spLocks noGrp="1"/>
          </p:cNvSpPr>
          <p:nvPr>
            <p:ph idx="1"/>
          </p:nvPr>
        </p:nvSpPr>
        <p:spPr>
          <a:xfrm>
            <a:off x="5383658" y="2219217"/>
            <a:ext cx="5970142" cy="3957745"/>
          </a:xfrm>
        </p:spPr>
        <p:txBody>
          <a:bodyPr>
            <a:normAutofit/>
          </a:bodyPr>
          <a:lstStyle/>
          <a:p>
            <a:pPr eaLnBrk="1" hangingPunct="1">
              <a:buFont typeface="Wingdings 2" panose="05020102010507070707" pitchFamily="18" charset="2"/>
              <a:buNone/>
              <a:defRPr/>
            </a:pPr>
            <a:r>
              <a:rPr lang="en-US" sz="3200" dirty="0">
                <a:solidFill>
                  <a:srgbClr val="FFC000"/>
                </a:solidFill>
                <a:effectLst>
                  <a:outerShdw blurRad="38100" dist="38100" dir="2700000" algn="tl">
                    <a:srgbClr val="000000"/>
                  </a:outerShdw>
                </a:effectLst>
                <a:ea typeface="Trajan Pro Bold" charset="0"/>
                <a:cs typeface="Trajan Pro Bold" charset="0"/>
                <a:sym typeface="Trajan Pro Bold" charset="0"/>
              </a:rPr>
              <a:t>Study: Hodgins &amp; El-Guebaly, 2000</a:t>
            </a:r>
            <a:endParaRPr lang="en-US" sz="32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eaLnBrk="1" hangingPunct="1">
              <a:spcBef>
                <a:spcPts val="450"/>
              </a:spcBef>
              <a:buFont typeface="Wingdings 2" panose="05020102010507070707" pitchFamily="18" charset="2"/>
              <a:buNone/>
              <a:defRPr/>
            </a:pPr>
            <a:endParaRPr lang="en-US" sz="1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eaLnBrk="1" hangingPunct="1">
              <a:spcBef>
                <a:spcPts val="450"/>
              </a:spcBef>
              <a:buFont typeface="Wingdings 2" panose="05020102010507070707" pitchFamily="18" charset="2"/>
              <a:buNone/>
              <a:defRPr/>
            </a:pPr>
            <a:r>
              <a:rPr lang="en-US" sz="2400" dirty="0">
                <a:solidFill>
                  <a:srgbClr val="FFFFFF"/>
                </a:solidFill>
                <a:effectLst>
                  <a:outerShdw blurRad="38100" dist="38100" dir="2700000" algn="tl">
                    <a:srgbClr val="000000"/>
                  </a:outerShdw>
                </a:effectLst>
                <a:ea typeface="Trajan Pro Bold" charset="0"/>
                <a:cs typeface="Trajan Pro Bold" charset="0"/>
                <a:sym typeface="Trajan Pro Bold" charset="0"/>
              </a:rPr>
              <a:t>Assessment of resolved and active gamblers using Structured Clinical Interview</a:t>
            </a: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1800" dirty="0">
                <a:solidFill>
                  <a:srgbClr val="FFFFFF"/>
                </a:solidFill>
                <a:ea typeface="Trajan Pro" pitchFamily="18" charset="0"/>
                <a:cs typeface="Trajan Pro" pitchFamily="18" charset="0"/>
                <a:sym typeface="Trajan Pro" pitchFamily="18" charset="0"/>
              </a:rPr>
              <a:t>Lifetime gambling and related problems</a:t>
            </a:r>
            <a:endParaRPr lang="en-US" sz="1800" dirty="0">
              <a:solidFill>
                <a:srgbClr val="FFFFFF"/>
              </a:solidFill>
              <a:sym typeface="Trajan Pro" pitchFamily="18"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1800" dirty="0">
                <a:solidFill>
                  <a:srgbClr val="FFFFFF"/>
                </a:solidFill>
                <a:ea typeface="Trajan Pro" pitchFamily="18" charset="0"/>
                <a:cs typeface="Trajan Pro" pitchFamily="18" charset="0"/>
                <a:sym typeface="Trajan Pro" pitchFamily="18" charset="0"/>
              </a:rPr>
              <a:t>Comorbid depression and substance abuse</a:t>
            </a:r>
            <a:endParaRPr lang="en-US" sz="1800" dirty="0">
              <a:solidFill>
                <a:srgbClr val="FFFFFF"/>
              </a:solidFill>
              <a:sym typeface="Trajan Pro" pitchFamily="18"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1800" dirty="0">
                <a:solidFill>
                  <a:srgbClr val="FFFFFF"/>
                </a:solidFill>
                <a:ea typeface="Trajan Pro" pitchFamily="18" charset="0"/>
                <a:cs typeface="Trajan Pro" pitchFamily="18" charset="0"/>
                <a:sym typeface="Trajan Pro" pitchFamily="18" charset="0"/>
              </a:rPr>
              <a:t>Life events in previous two years, and following one year</a:t>
            </a:r>
            <a:endParaRPr lang="en-US" sz="1800" dirty="0">
              <a:solidFill>
                <a:srgbClr val="FFFFFF"/>
              </a:solidFill>
              <a:sym typeface="Trajan Pro" pitchFamily="18" charset="0"/>
            </a:endParaRPr>
          </a:p>
          <a:p>
            <a:pPr marL="1036638" lvl="2" indent="-411163" eaLnBrk="1" hangingPunct="1">
              <a:spcBef>
                <a:spcPts val="450"/>
              </a:spcBef>
              <a:buClr>
                <a:srgbClr val="FFFFFF"/>
              </a:buClr>
              <a:buSzPct val="125000"/>
              <a:buFont typeface="Arial" panose="020B0604020202020204" pitchFamily="34" charset="0"/>
              <a:buChar char="•"/>
              <a:defRPr/>
            </a:pPr>
            <a:r>
              <a:rPr lang="en-US" sz="1800" dirty="0">
                <a:solidFill>
                  <a:srgbClr val="FFFFFF"/>
                </a:solidFill>
                <a:ea typeface="Trajan Pro" pitchFamily="18" charset="0"/>
                <a:cs typeface="Trajan Pro" pitchFamily="18" charset="0"/>
                <a:sym typeface="Trajan Pro" pitchFamily="18" charset="0"/>
              </a:rPr>
              <a:t>Circumstances of resolution where appropriate</a:t>
            </a:r>
            <a:endParaRPr lang="en-US" sz="1800" dirty="0">
              <a:solidFill>
                <a:srgbClr val="FFFFFF"/>
              </a:solidFill>
              <a:sym typeface="Trajan Pro" pitchFamily="18" charset="0"/>
            </a:endParaRPr>
          </a:p>
          <a:p>
            <a:endParaRPr lang="en-US" dirty="0"/>
          </a:p>
        </p:txBody>
      </p:sp>
      <p:pic>
        <p:nvPicPr>
          <p:cNvPr id="4" name="Picture 3">
            <a:extLst>
              <a:ext uri="{FF2B5EF4-FFF2-40B4-BE49-F238E27FC236}">
                <a16:creationId xmlns:a16="http://schemas.microsoft.com/office/drawing/2014/main" id="{53E9306E-6387-4B63-8290-479C8A8A26CA}"/>
              </a:ext>
            </a:extLst>
          </p:cNvPr>
          <p:cNvPicPr>
            <a:picLocks noChangeAspect="1"/>
          </p:cNvPicPr>
          <p:nvPr/>
        </p:nvPicPr>
        <p:blipFill>
          <a:blip r:embed="rId3"/>
          <a:stretch>
            <a:fillRect/>
          </a:stretch>
        </p:blipFill>
        <p:spPr>
          <a:xfrm>
            <a:off x="613774" y="2298201"/>
            <a:ext cx="4286250" cy="28575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4683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563C-5021-4B4E-9783-4E5171C101B3}"/>
              </a:ext>
            </a:extLst>
          </p:cNvPr>
          <p:cNvSpPr>
            <a:spLocks noGrp="1"/>
          </p:cNvSpPr>
          <p:nvPr>
            <p:ph type="title"/>
          </p:nvPr>
        </p:nvSpPr>
        <p:spPr/>
        <p:txBody>
          <a:bodyPr/>
          <a:lstStyle/>
          <a:p>
            <a:r>
              <a:rPr lang="en-US" dirty="0"/>
              <a:t>Natural Recovery: Research Qualities</a:t>
            </a:r>
          </a:p>
        </p:txBody>
      </p:sp>
      <p:sp>
        <p:nvSpPr>
          <p:cNvPr id="3" name="Content Placeholder 2">
            <a:extLst>
              <a:ext uri="{FF2B5EF4-FFF2-40B4-BE49-F238E27FC236}">
                <a16:creationId xmlns:a16="http://schemas.microsoft.com/office/drawing/2014/main" id="{BFC35C09-5009-4E23-8FA8-AF92A8EFD092}"/>
              </a:ext>
            </a:extLst>
          </p:cNvPr>
          <p:cNvSpPr>
            <a:spLocks noGrp="1"/>
          </p:cNvSpPr>
          <p:nvPr>
            <p:ph idx="1"/>
          </p:nvPr>
        </p:nvSpPr>
        <p:spPr>
          <a:xfrm>
            <a:off x="838200" y="2024009"/>
            <a:ext cx="5161908" cy="4152954"/>
          </a:xfrm>
        </p:spPr>
        <p:txBody>
          <a:bodyPr>
            <a:normAutofit/>
          </a:bodyPr>
          <a:lstStyle/>
          <a:p>
            <a:pPr marL="457200" indent="-457200" eaLnBrk="1" hangingPunct="1">
              <a:buClr>
                <a:srgbClr val="FFFFFF"/>
              </a:buClr>
              <a:buSzPct val="98000"/>
              <a:buFont typeface="Arial" panose="020B0604020202020204" pitchFamily="34" charset="0"/>
              <a:buChar char="•"/>
            </a:pPr>
            <a:r>
              <a:rPr lang="en-US" sz="1800" dirty="0">
                <a:solidFill>
                  <a:srgbClr val="FBC500"/>
                </a:solidFill>
                <a:ea typeface="Trajan Pro Bold" charset="0"/>
                <a:cs typeface="Trajan Pro Bold" charset="0"/>
                <a:sym typeface="Trajan Pro Bold" charset="0"/>
              </a:rPr>
              <a:t>106</a:t>
            </a:r>
            <a:r>
              <a:rPr lang="en-US" sz="1800" dirty="0">
                <a:solidFill>
                  <a:srgbClr val="FFFFFF"/>
                </a:solidFill>
                <a:ea typeface="Trajan Pro Bold" charset="0"/>
                <a:cs typeface="Trajan Pro Bold" charset="0"/>
                <a:sym typeface="Trajan Pro Bold" charset="0"/>
              </a:rPr>
              <a:t> Adults (43 resolved and 63 non-resolved)</a:t>
            </a:r>
            <a:endParaRPr lang="en-US" sz="18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endParaRPr lang="en-US" sz="3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50/50 male and female</a:t>
            </a:r>
            <a:endParaRPr lang="en-US" sz="18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endParaRPr lang="en-US" sz="3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Mean age - 42</a:t>
            </a:r>
            <a:endParaRPr lang="en-US" sz="18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endParaRPr lang="en-US" sz="3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Mean SOGS score - 12</a:t>
            </a:r>
            <a:endParaRPr lang="en-US" sz="18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endParaRPr lang="en-US" sz="3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r>
              <a:rPr lang="en-US" sz="1800" dirty="0">
                <a:solidFill>
                  <a:srgbClr val="FBC500"/>
                </a:solidFill>
                <a:ea typeface="Trajan Pro Bold" charset="0"/>
                <a:cs typeface="Trajan Pro Bold" charset="0"/>
                <a:sym typeface="Trajan Pro Bold" charset="0"/>
              </a:rPr>
              <a:t>94%</a:t>
            </a:r>
            <a:r>
              <a:rPr lang="en-US" sz="1800" dirty="0">
                <a:solidFill>
                  <a:srgbClr val="FFFFFF"/>
                </a:solidFill>
                <a:ea typeface="Trajan Pro Bold" charset="0"/>
                <a:cs typeface="Trajan Pro Bold" charset="0"/>
                <a:sym typeface="Trajan Pro Bold" charset="0"/>
              </a:rPr>
              <a:t> met DSM-IV criteria for pathological gambling; remaining </a:t>
            </a:r>
            <a:r>
              <a:rPr lang="en-US" sz="1800" dirty="0">
                <a:solidFill>
                  <a:srgbClr val="FBC500"/>
                </a:solidFill>
                <a:ea typeface="Trajan Pro Bold" charset="0"/>
                <a:cs typeface="Trajan Pro Bold" charset="0"/>
                <a:sym typeface="Trajan Pro Bold" charset="0"/>
              </a:rPr>
              <a:t>6%</a:t>
            </a:r>
            <a:r>
              <a:rPr lang="en-US" sz="1800" dirty="0">
                <a:solidFill>
                  <a:srgbClr val="FFFFFF"/>
                </a:solidFill>
                <a:ea typeface="Trajan Pro Bold" charset="0"/>
                <a:cs typeface="Trajan Pro Bold" charset="0"/>
                <a:sym typeface="Trajan Pro Bold" charset="0"/>
              </a:rPr>
              <a:t> averaged 3.3 criteria of the minimum 5 criteria required for diagnosis</a:t>
            </a:r>
            <a:endParaRPr lang="en-US" sz="18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endParaRPr lang="en-US" sz="300" dirty="0">
              <a:solidFill>
                <a:srgbClr val="FFFFFF"/>
              </a:solidFill>
              <a:ea typeface="ヒラギノ角ゴ ProN W6" charset="0"/>
              <a:cs typeface="ヒラギノ角ゴ ProN W6" charset="0"/>
              <a:sym typeface="Trajan Pro Bold" charset="0"/>
            </a:endParaRPr>
          </a:p>
          <a:p>
            <a:pPr marL="457200" indent="-457200" eaLnBrk="1" hangingPunct="1">
              <a:spcBef>
                <a:spcPts val="538"/>
              </a:spcBef>
              <a:buClr>
                <a:srgbClr val="FFFFFF"/>
              </a:buClr>
              <a:buSzPct val="98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Approximately </a:t>
            </a:r>
            <a:r>
              <a:rPr lang="en-US" sz="1800" dirty="0">
                <a:solidFill>
                  <a:srgbClr val="FBC500"/>
                </a:solidFill>
                <a:ea typeface="Trajan Pro Bold" charset="0"/>
                <a:cs typeface="Trajan Pro Bold" charset="0"/>
                <a:sym typeface="Trajan Pro Bold" charset="0"/>
              </a:rPr>
              <a:t>50%</a:t>
            </a:r>
            <a:r>
              <a:rPr lang="en-US" sz="1800" dirty="0">
                <a:solidFill>
                  <a:srgbClr val="FFFFFF"/>
                </a:solidFill>
                <a:ea typeface="Trajan Pro Bold" charset="0"/>
                <a:cs typeface="Trajan Pro Bold" charset="0"/>
                <a:sym typeface="Trajan Pro Bold" charset="0"/>
              </a:rPr>
              <a:t> of sample reported lifetime experience of mood or substance abuse disorders </a:t>
            </a:r>
            <a:endParaRPr lang="en-US" sz="1800" dirty="0">
              <a:solidFill>
                <a:srgbClr val="FFFFFF"/>
              </a:solidFill>
              <a:ea typeface="ヒラギノ角ゴ ProN W6" charset="0"/>
              <a:cs typeface="ヒラギノ角ゴ ProN W6" charset="0"/>
              <a:sym typeface="Trajan Pro Bold" charset="0"/>
            </a:endParaRPr>
          </a:p>
          <a:p>
            <a:endParaRPr lang="en-US" sz="1800" dirty="0"/>
          </a:p>
        </p:txBody>
      </p:sp>
      <p:pic>
        <p:nvPicPr>
          <p:cNvPr id="4" name="Picture 3">
            <a:extLst>
              <a:ext uri="{FF2B5EF4-FFF2-40B4-BE49-F238E27FC236}">
                <a16:creationId xmlns:a16="http://schemas.microsoft.com/office/drawing/2014/main" id="{A5B5DDA3-CF64-42EE-8C54-7453EC8FDEF5}"/>
              </a:ext>
            </a:extLst>
          </p:cNvPr>
          <p:cNvPicPr>
            <a:picLocks noChangeAspect="1"/>
          </p:cNvPicPr>
          <p:nvPr/>
        </p:nvPicPr>
        <p:blipFill>
          <a:blip r:embed="rId3"/>
          <a:stretch>
            <a:fillRect/>
          </a:stretch>
        </p:blipFill>
        <p:spPr>
          <a:xfrm>
            <a:off x="6455593" y="1682392"/>
            <a:ext cx="5291193" cy="39683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3117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DFA7-CD63-498C-A83E-9DFED387B121}"/>
              </a:ext>
            </a:extLst>
          </p:cNvPr>
          <p:cNvSpPr>
            <a:spLocks noGrp="1"/>
          </p:cNvSpPr>
          <p:nvPr>
            <p:ph type="title"/>
          </p:nvPr>
        </p:nvSpPr>
        <p:spPr/>
        <p:txBody>
          <a:bodyPr/>
          <a:lstStyle/>
          <a:p>
            <a:r>
              <a:rPr lang="en-US" dirty="0"/>
              <a:t>Findings on Natural Recovery</a:t>
            </a:r>
          </a:p>
        </p:txBody>
      </p:sp>
      <p:sp>
        <p:nvSpPr>
          <p:cNvPr id="3" name="Content Placeholder 2">
            <a:extLst>
              <a:ext uri="{FF2B5EF4-FFF2-40B4-BE49-F238E27FC236}">
                <a16:creationId xmlns:a16="http://schemas.microsoft.com/office/drawing/2014/main" id="{0F7B2AD9-594A-4FB3-A1EA-D60D1E90036A}"/>
              </a:ext>
            </a:extLst>
          </p:cNvPr>
          <p:cNvSpPr>
            <a:spLocks noGrp="1"/>
          </p:cNvSpPr>
          <p:nvPr>
            <p:ph idx="1"/>
          </p:nvPr>
        </p:nvSpPr>
        <p:spPr>
          <a:xfrm>
            <a:off x="838200" y="1890445"/>
            <a:ext cx="5490681" cy="4286518"/>
          </a:xfrm>
        </p:spPr>
        <p:txBody>
          <a:bodyPr>
            <a:normAutofit/>
          </a:bodyPr>
          <a:lstStyle/>
          <a:p>
            <a:pPr marL="307975" indent="-307975" eaLnBrk="1" hangingPunct="1">
              <a:lnSpc>
                <a:spcPct val="110000"/>
              </a:lnSpc>
              <a:buClr>
                <a:srgbClr val="FFFFFF"/>
              </a:buClr>
              <a:buSzPct val="125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Resolution most often resulted from financial concerns, negative emotions, and intrinsic concerns</a:t>
            </a:r>
            <a:endParaRPr lang="en-US" sz="18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endParaRPr lang="en-US" sz="4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Emotional reactions to life events was pivotal</a:t>
            </a:r>
            <a:endParaRPr lang="en-US" sz="18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endParaRPr lang="en-US" sz="4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New activities, anticipating negative consequences, and social support helped maintain change</a:t>
            </a:r>
            <a:endParaRPr lang="en-US" sz="18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endParaRPr lang="en-US" sz="4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Severity of gambling problem was a predictor of participation in treatment</a:t>
            </a:r>
            <a:endParaRPr lang="en-US" sz="18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endParaRPr lang="en-US" sz="400" dirty="0">
              <a:solidFill>
                <a:srgbClr val="FFFFFF"/>
              </a:solidFill>
              <a:ea typeface="ヒラギノ角ゴ ProN W6" charset="0"/>
              <a:cs typeface="ヒラギノ角ゴ ProN W6" charset="0"/>
              <a:sym typeface="Trajan Pro Bold" charset="0"/>
            </a:endParaRPr>
          </a:p>
          <a:p>
            <a:pPr marL="307975" indent="-307975" eaLnBrk="1" hangingPunct="1">
              <a:lnSpc>
                <a:spcPct val="110000"/>
              </a:lnSpc>
              <a:spcBef>
                <a:spcPts val="450"/>
              </a:spcBef>
              <a:buClr>
                <a:srgbClr val="FFFFFF"/>
              </a:buClr>
              <a:buSzPct val="125000"/>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Embarrassment or pride were barriers to treatment for active gamblers</a:t>
            </a:r>
            <a:endParaRPr lang="en-US" sz="1800" dirty="0">
              <a:solidFill>
                <a:srgbClr val="FFFFFF"/>
              </a:solidFill>
              <a:ea typeface="ヒラギノ角ゴ ProN W6" charset="0"/>
              <a:cs typeface="ヒラギノ角ゴ ProN W6" charset="0"/>
              <a:sym typeface="Trajan Pro Bold" charset="0"/>
            </a:endParaRPr>
          </a:p>
          <a:p>
            <a:endParaRPr lang="en-US" sz="1800" dirty="0"/>
          </a:p>
        </p:txBody>
      </p:sp>
      <p:pic>
        <p:nvPicPr>
          <p:cNvPr id="4" name="Picture 3">
            <a:extLst>
              <a:ext uri="{FF2B5EF4-FFF2-40B4-BE49-F238E27FC236}">
                <a16:creationId xmlns:a16="http://schemas.microsoft.com/office/drawing/2014/main" id="{369E1464-3275-4F1E-9659-6472A36C067E}"/>
              </a:ext>
            </a:extLst>
          </p:cNvPr>
          <p:cNvPicPr>
            <a:picLocks noChangeAspect="1"/>
          </p:cNvPicPr>
          <p:nvPr/>
        </p:nvPicPr>
        <p:blipFill>
          <a:blip r:embed="rId3"/>
          <a:stretch>
            <a:fillRect/>
          </a:stretch>
        </p:blipFill>
        <p:spPr>
          <a:xfrm>
            <a:off x="6924781" y="2330608"/>
            <a:ext cx="4623371" cy="2641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8936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3A6F-B129-4A3A-9EBC-B7DD09A275CD}"/>
              </a:ext>
            </a:extLst>
          </p:cNvPr>
          <p:cNvSpPr>
            <a:spLocks noGrp="1"/>
          </p:cNvSpPr>
          <p:nvPr>
            <p:ph type="title"/>
          </p:nvPr>
        </p:nvSpPr>
        <p:spPr/>
        <p:txBody>
          <a:bodyPr/>
          <a:lstStyle/>
          <a:p>
            <a:r>
              <a:rPr lang="en-US" dirty="0"/>
              <a:t>Applying Natural Recovery Concepts</a:t>
            </a:r>
          </a:p>
        </p:txBody>
      </p:sp>
      <p:sp>
        <p:nvSpPr>
          <p:cNvPr id="3" name="Content Placeholder 2">
            <a:extLst>
              <a:ext uri="{FF2B5EF4-FFF2-40B4-BE49-F238E27FC236}">
                <a16:creationId xmlns:a16="http://schemas.microsoft.com/office/drawing/2014/main" id="{0D37DE62-EECD-472C-97C1-ACE25AF94D01}"/>
              </a:ext>
            </a:extLst>
          </p:cNvPr>
          <p:cNvSpPr>
            <a:spLocks noGrp="1"/>
          </p:cNvSpPr>
          <p:nvPr>
            <p:ph idx="1"/>
          </p:nvPr>
        </p:nvSpPr>
        <p:spPr>
          <a:xfrm>
            <a:off x="4849402" y="2106201"/>
            <a:ext cx="6925638" cy="4050213"/>
          </a:xfrm>
        </p:spPr>
        <p:txBody>
          <a:bodyPr>
            <a:normAutofit/>
          </a:bodyPr>
          <a:lstStyle/>
          <a:p>
            <a:pPr marL="307975" indent="-307975" eaLnBrk="1" hangingPunct="1">
              <a:buClr>
                <a:srgbClr val="FFFFFF"/>
              </a:buClr>
              <a:buSzPct val="125000"/>
              <a:buFont typeface="Arial" panose="020B0604020202020204" pitchFamily="34" charset="0"/>
              <a:buChar char="•"/>
            </a:pPr>
            <a:r>
              <a:rPr lang="en-US" sz="2400" dirty="0">
                <a:solidFill>
                  <a:srgbClr val="FFFFFF"/>
                </a:solidFill>
                <a:ea typeface="Trajan Pro Bold" charset="0"/>
                <a:cs typeface="Trajan Pro Bold" charset="0"/>
                <a:sym typeface="Trajan Pro Bold" charset="0"/>
              </a:rPr>
              <a:t>Problem gamblers don’t necessarily “hit bottom” before deciding to make a change</a:t>
            </a:r>
            <a:endParaRPr lang="en-US" sz="2400" dirty="0">
              <a:solidFill>
                <a:srgbClr val="FFFFFF"/>
              </a:solidFill>
              <a:ea typeface="ヒラギノ角ゴ ProN W6" charset="0"/>
              <a:cs typeface="ヒラギノ角ゴ ProN W6" charset="0"/>
              <a:sym typeface="Trajan Pro Bold" charset="0"/>
            </a:endParaRPr>
          </a:p>
          <a:p>
            <a:pPr marL="307975" indent="-307975" eaLnBrk="1" hangingPunct="1">
              <a:spcBef>
                <a:spcPts val="625"/>
              </a:spcBef>
              <a:buClr>
                <a:srgbClr val="FFFFFF"/>
              </a:buClr>
              <a:buSzPct val="125000"/>
              <a:buFont typeface="Arial" panose="020B0604020202020204" pitchFamily="34" charset="0"/>
              <a:buChar char="•"/>
            </a:pPr>
            <a:endParaRPr lang="en-US" sz="700" dirty="0">
              <a:solidFill>
                <a:srgbClr val="FFFFFF"/>
              </a:solidFill>
              <a:ea typeface="ヒラギノ角ゴ ProN W6" charset="0"/>
              <a:cs typeface="ヒラギノ角ゴ ProN W6" charset="0"/>
              <a:sym typeface="Trajan Pro Bold" charset="0"/>
            </a:endParaRPr>
          </a:p>
          <a:p>
            <a:pPr marL="307975" indent="-307975" eaLnBrk="1" hangingPunct="1">
              <a:spcBef>
                <a:spcPts val="625"/>
              </a:spcBef>
              <a:buClr>
                <a:srgbClr val="FFFFFF"/>
              </a:buClr>
              <a:buSzPct val="125000"/>
              <a:buFont typeface="Arial" panose="020B0604020202020204" pitchFamily="34" charset="0"/>
              <a:buChar char="•"/>
            </a:pPr>
            <a:r>
              <a:rPr lang="en-US" sz="2400" dirty="0">
                <a:solidFill>
                  <a:srgbClr val="FFFFFF"/>
                </a:solidFill>
                <a:ea typeface="Trajan Pro Bold" charset="0"/>
                <a:cs typeface="Trajan Pro Bold" charset="0"/>
                <a:sym typeface="Trajan Pro Bold" charset="0"/>
              </a:rPr>
              <a:t>Routine clinical screening for co-morbid disorders</a:t>
            </a:r>
            <a:endParaRPr lang="en-US" sz="2400" dirty="0">
              <a:solidFill>
                <a:srgbClr val="FFFFFF"/>
              </a:solidFill>
              <a:ea typeface="ヒラギノ角ゴ ProN W6" charset="0"/>
              <a:cs typeface="ヒラギノ角ゴ ProN W6" charset="0"/>
              <a:sym typeface="Trajan Pro Bold" charset="0"/>
            </a:endParaRPr>
          </a:p>
          <a:p>
            <a:pPr marL="307975" indent="-307975" eaLnBrk="1" hangingPunct="1">
              <a:spcBef>
                <a:spcPts val="625"/>
              </a:spcBef>
              <a:buClr>
                <a:srgbClr val="FFFFFF"/>
              </a:buClr>
              <a:buSzPct val="125000"/>
              <a:buFont typeface="Arial" panose="020B0604020202020204" pitchFamily="34" charset="0"/>
              <a:buChar char="•"/>
            </a:pPr>
            <a:endParaRPr lang="en-US" sz="700" dirty="0">
              <a:solidFill>
                <a:srgbClr val="FFFFFF"/>
              </a:solidFill>
              <a:ea typeface="ヒラギノ角ゴ ProN W6" charset="0"/>
              <a:cs typeface="ヒラギノ角ゴ ProN W6" charset="0"/>
              <a:sym typeface="Trajan Pro Bold" charset="0"/>
            </a:endParaRPr>
          </a:p>
          <a:p>
            <a:pPr marL="307975" indent="-307975" eaLnBrk="1" hangingPunct="1">
              <a:spcBef>
                <a:spcPts val="625"/>
              </a:spcBef>
              <a:buClr>
                <a:srgbClr val="FFFFFF"/>
              </a:buClr>
              <a:buSzPct val="125000"/>
              <a:buFont typeface="Arial" panose="020B0604020202020204" pitchFamily="34" charset="0"/>
              <a:buChar char="•"/>
            </a:pPr>
            <a:r>
              <a:rPr lang="en-US" sz="2400" dirty="0">
                <a:solidFill>
                  <a:srgbClr val="FFFFFF"/>
                </a:solidFill>
                <a:ea typeface="Trajan Pro Bold" charset="0"/>
                <a:cs typeface="Trajan Pro Bold" charset="0"/>
                <a:sym typeface="Trajan Pro Bold" charset="0"/>
              </a:rPr>
              <a:t>Cross training of service providers </a:t>
            </a:r>
          </a:p>
          <a:p>
            <a:pPr marL="0" indent="0" eaLnBrk="1" hangingPunct="1">
              <a:spcBef>
                <a:spcPts val="625"/>
              </a:spcBef>
              <a:buClr>
                <a:srgbClr val="FFFFFF"/>
              </a:buClr>
              <a:buSzPct val="125000"/>
              <a:buNone/>
            </a:pPr>
            <a:r>
              <a:rPr lang="en-US" sz="2400" dirty="0">
                <a:solidFill>
                  <a:srgbClr val="FFFFFF"/>
                </a:solidFill>
                <a:ea typeface="ヒラギノ角ゴ ProN W6" charset="0"/>
                <a:cs typeface="ヒラギノ角ゴ ProN W6" charset="0"/>
                <a:sym typeface="Trajan Pro Bold" charset="0"/>
              </a:rPr>
              <a:t> </a:t>
            </a:r>
          </a:p>
          <a:p>
            <a:pPr marL="307975" indent="-307975" eaLnBrk="1" hangingPunct="1">
              <a:spcBef>
                <a:spcPts val="625"/>
              </a:spcBef>
              <a:buClr>
                <a:srgbClr val="FFFFFF"/>
              </a:buClr>
              <a:buSzPct val="125000"/>
              <a:buFont typeface="Arial" panose="020B0604020202020204" pitchFamily="34" charset="0"/>
              <a:buChar char="•"/>
            </a:pPr>
            <a:r>
              <a:rPr lang="en-US" sz="2400" dirty="0">
                <a:solidFill>
                  <a:srgbClr val="FFFFFF"/>
                </a:solidFill>
                <a:ea typeface="ヒラギノ角ゴ ProN W6" charset="0"/>
                <a:cs typeface="ヒラギノ角ゴ ProN W6" charset="0"/>
                <a:sym typeface="Trajan Pro Bold" charset="0"/>
              </a:rPr>
              <a:t>Importance of public health approaches that reinforce natural recovery pathways and provide easy access to recovery support information</a:t>
            </a:r>
          </a:p>
          <a:p>
            <a:endParaRPr lang="en-US" sz="2400" dirty="0"/>
          </a:p>
        </p:txBody>
      </p:sp>
      <p:pic>
        <p:nvPicPr>
          <p:cNvPr id="4" name="Picture 3">
            <a:extLst>
              <a:ext uri="{FF2B5EF4-FFF2-40B4-BE49-F238E27FC236}">
                <a16:creationId xmlns:a16="http://schemas.microsoft.com/office/drawing/2014/main" id="{E63C7777-C5E3-4E33-BCC4-04BF53E4ECD7}"/>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8200" y="2000250"/>
            <a:ext cx="3313744" cy="358889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868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t>Harm Reduction</a:t>
            </a:r>
            <a:br>
              <a:rPr lang="en-US" sz="5400" dirty="0"/>
            </a:br>
            <a:r>
              <a:rPr lang="en-US" sz="5400" dirty="0"/>
              <a:t>&amp;</a:t>
            </a:r>
            <a:br>
              <a:rPr lang="en-US" sz="5400" dirty="0"/>
            </a:br>
            <a:r>
              <a:rPr lang="en-US" sz="5400" dirty="0"/>
              <a:t>Early Intervention</a:t>
            </a:r>
          </a:p>
        </p:txBody>
      </p:sp>
    </p:spTree>
    <p:extLst>
      <p:ext uri="{BB962C8B-B14F-4D97-AF65-F5344CB8AC3E}">
        <p14:creationId xmlns:p14="http://schemas.microsoft.com/office/powerpoint/2010/main" val="3626095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8422-E001-483B-AD4B-CB28AE55BC30}"/>
              </a:ext>
            </a:extLst>
          </p:cNvPr>
          <p:cNvSpPr>
            <a:spLocks noGrp="1"/>
          </p:cNvSpPr>
          <p:nvPr>
            <p:ph type="title" idx="4294967295"/>
          </p:nvPr>
        </p:nvSpPr>
        <p:spPr>
          <a:xfrm>
            <a:off x="838200" y="2766218"/>
            <a:ext cx="10515600" cy="1325563"/>
          </a:xfrm>
        </p:spPr>
        <p:txBody>
          <a:bodyPr>
            <a:normAutofit/>
          </a:bodyPr>
          <a:lstStyle/>
          <a:p>
            <a:r>
              <a:rPr lang="en-US" sz="4000" dirty="0"/>
              <a:t>Video Lecture 11: Abstinence vs. Harm Reduction</a:t>
            </a:r>
          </a:p>
        </p:txBody>
      </p:sp>
      <p:pic>
        <p:nvPicPr>
          <p:cNvPr id="3" name="Online Media 2" title="Lecture 11: Abstinence vs. Harm Reduction - AZ Problem Gambling Training">
            <a:hlinkClick r:id="" action="ppaction://media"/>
            <a:extLst>
              <a:ext uri="{FF2B5EF4-FFF2-40B4-BE49-F238E27FC236}">
                <a16:creationId xmlns:a16="http://schemas.microsoft.com/office/drawing/2014/main" id="{AEC4D12D-03A0-4109-A5D9-102F1948286B}"/>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10036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4FA5-B7AA-47F3-8954-A480076AE751}"/>
              </a:ext>
            </a:extLst>
          </p:cNvPr>
          <p:cNvSpPr>
            <a:spLocks noGrp="1"/>
          </p:cNvSpPr>
          <p:nvPr>
            <p:ph type="title"/>
          </p:nvPr>
        </p:nvSpPr>
        <p:spPr/>
        <p:txBody>
          <a:bodyPr/>
          <a:lstStyle/>
          <a:p>
            <a:r>
              <a:rPr lang="en-US" dirty="0"/>
              <a:t>Defining Harm Reduction</a:t>
            </a:r>
          </a:p>
        </p:txBody>
      </p:sp>
      <p:sp>
        <p:nvSpPr>
          <p:cNvPr id="3" name="Content Placeholder 2">
            <a:extLst>
              <a:ext uri="{FF2B5EF4-FFF2-40B4-BE49-F238E27FC236}">
                <a16:creationId xmlns:a16="http://schemas.microsoft.com/office/drawing/2014/main" id="{63EE0053-0E24-43BE-B2E7-1FAB0FB144F8}"/>
              </a:ext>
            </a:extLst>
          </p:cNvPr>
          <p:cNvSpPr>
            <a:spLocks noGrp="1"/>
          </p:cNvSpPr>
          <p:nvPr>
            <p:ph idx="1"/>
          </p:nvPr>
        </p:nvSpPr>
        <p:spPr>
          <a:xfrm>
            <a:off x="5825446" y="2092753"/>
            <a:ext cx="5528353" cy="4084210"/>
          </a:xfrm>
        </p:spPr>
        <p:txBody>
          <a:bodyPr/>
          <a:lstStyle/>
          <a:p>
            <a:pPr marL="0" indent="0" eaLnBrk="1" hangingPunct="1">
              <a:buFont typeface="Wingdings 2" panose="05020102010507070707" pitchFamily="18" charset="2"/>
              <a:buNone/>
              <a:defRPr/>
            </a:pPr>
            <a:r>
              <a:rPr lang="en-US" sz="3600" b="1" dirty="0">
                <a:solidFill>
                  <a:srgbClr val="D86018"/>
                </a:solidFill>
                <a:effectLst>
                  <a:outerShdw blurRad="38100" dist="38100" dir="2700000" algn="tl">
                    <a:srgbClr val="000000"/>
                  </a:outerShdw>
                </a:effectLst>
                <a:ea typeface="Trajan Pro Bold" charset="0"/>
                <a:cs typeface="Trajan Pro Bold" charset="0"/>
                <a:sym typeface="Trajan Pro Bold" charset="0"/>
              </a:rPr>
              <a:t>Definition:</a:t>
            </a:r>
            <a:endParaRPr lang="en-US" sz="3600" b="1" dirty="0">
              <a:solidFill>
                <a:srgbClr val="D86018"/>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r>
              <a:rPr lang="en-US" sz="2800" dirty="0">
                <a:solidFill>
                  <a:srgbClr val="FFFFFF"/>
                </a:solidFill>
                <a:ea typeface="Trajan Pro Bold" charset="0"/>
                <a:cs typeface="Trajan Pro Bold" charset="0"/>
                <a:sym typeface="Trajan Pro Bold" charset="0"/>
              </a:rPr>
              <a:t>Interventions with goals of controlling or setting limits on gambling</a:t>
            </a:r>
            <a:endParaRPr lang="en-US" sz="2800" dirty="0">
              <a:solidFill>
                <a:srgbClr val="FFFFFF"/>
              </a:solidFill>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endParaRPr lang="en-US" sz="2800" dirty="0">
              <a:solidFill>
                <a:srgbClr val="FFFFFF"/>
              </a:solidFill>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r>
              <a:rPr lang="en-US" sz="3600" b="1" dirty="0">
                <a:solidFill>
                  <a:srgbClr val="D86018"/>
                </a:solidFill>
                <a:effectLst>
                  <a:outerShdw blurRad="38100" dist="38100" dir="2700000" algn="tl">
                    <a:srgbClr val="000000"/>
                  </a:outerShdw>
                </a:effectLst>
                <a:ea typeface="Trajan Pro Bold" charset="0"/>
                <a:cs typeface="Trajan Pro Bold" charset="0"/>
                <a:sym typeface="Trajan Pro Bold" charset="0"/>
              </a:rPr>
              <a:t>Tradition:</a:t>
            </a:r>
            <a:endParaRPr lang="en-US" sz="3600" b="1" dirty="0">
              <a:solidFill>
                <a:srgbClr val="D86018"/>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r>
              <a:rPr lang="en-US" sz="2800" dirty="0">
                <a:solidFill>
                  <a:srgbClr val="FFFFFF"/>
                </a:solidFill>
                <a:ea typeface="Trajan Pro Bold" charset="0"/>
                <a:cs typeface="Trajan Pro Bold" charset="0"/>
                <a:sym typeface="Trajan Pro Bold" charset="0"/>
              </a:rPr>
              <a:t>Controversial with tendency to elicit emotional responses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E6C21837-4B20-46F8-B891-92E866EEB5B8}"/>
              </a:ext>
            </a:extLst>
          </p:cNvPr>
          <p:cNvPicPr>
            <a:picLocks noChangeAspect="1"/>
          </p:cNvPicPr>
          <p:nvPr/>
        </p:nvPicPr>
        <p:blipFill rotWithShape="1">
          <a:blip r:embed="rId3"/>
          <a:srcRect l="29307"/>
          <a:stretch/>
        </p:blipFill>
        <p:spPr>
          <a:xfrm>
            <a:off x="838200" y="2092753"/>
            <a:ext cx="4238172" cy="343474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710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3DE8-D9C9-41A1-9865-673F84B8FAB1}"/>
              </a:ext>
            </a:extLst>
          </p:cNvPr>
          <p:cNvSpPr>
            <a:spLocks noGrp="1"/>
          </p:cNvSpPr>
          <p:nvPr>
            <p:ph type="title" idx="4294967295"/>
          </p:nvPr>
        </p:nvSpPr>
        <p:spPr>
          <a:xfrm>
            <a:off x="838200" y="2766218"/>
            <a:ext cx="10515600" cy="1325563"/>
          </a:xfrm>
        </p:spPr>
        <p:txBody>
          <a:bodyPr/>
          <a:lstStyle/>
          <a:p>
            <a:r>
              <a:rPr lang="en-US" dirty="0"/>
              <a:t>Video Lecture 8: Stages of Change</a:t>
            </a:r>
          </a:p>
        </p:txBody>
      </p:sp>
      <p:pic>
        <p:nvPicPr>
          <p:cNvPr id="4" name="Online Media 3" title="Lecture 8: Stages of Change - AZ Problem Gambling Training">
            <a:hlinkClick r:id="" action="ppaction://media"/>
            <a:extLst>
              <a:ext uri="{FF2B5EF4-FFF2-40B4-BE49-F238E27FC236}">
                <a16:creationId xmlns:a16="http://schemas.microsoft.com/office/drawing/2014/main" id="{2AC34966-B918-43A6-BDC4-C1BD78029B14}"/>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5801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AD56-3B6C-4499-B256-8E8FFD12F77A}"/>
              </a:ext>
            </a:extLst>
          </p:cNvPr>
          <p:cNvSpPr>
            <a:spLocks noGrp="1"/>
          </p:cNvSpPr>
          <p:nvPr>
            <p:ph type="title"/>
          </p:nvPr>
        </p:nvSpPr>
        <p:spPr/>
        <p:txBody>
          <a:bodyPr/>
          <a:lstStyle/>
          <a:p>
            <a:r>
              <a:rPr lang="en-US" dirty="0"/>
              <a:t>Harm Reduction in Research</a:t>
            </a:r>
          </a:p>
        </p:txBody>
      </p:sp>
      <p:sp>
        <p:nvSpPr>
          <p:cNvPr id="3" name="Content Placeholder 2">
            <a:extLst>
              <a:ext uri="{FF2B5EF4-FFF2-40B4-BE49-F238E27FC236}">
                <a16:creationId xmlns:a16="http://schemas.microsoft.com/office/drawing/2014/main" id="{B066DA02-8826-4906-8E0C-8E6CFFFDCBE0}"/>
              </a:ext>
            </a:extLst>
          </p:cNvPr>
          <p:cNvSpPr>
            <a:spLocks noGrp="1"/>
          </p:cNvSpPr>
          <p:nvPr>
            <p:ph idx="1"/>
          </p:nvPr>
        </p:nvSpPr>
        <p:spPr>
          <a:xfrm>
            <a:off x="838200" y="4543066"/>
            <a:ext cx="10515600" cy="1633896"/>
          </a:xfrm>
        </p:spPr>
        <p:txBody>
          <a:bodyPr/>
          <a:lstStyle/>
          <a:p>
            <a:pPr marL="0" indent="0" eaLnBrk="1" hangingPunct="1">
              <a:buFont typeface="Wingdings 2" panose="05020102010507070707" pitchFamily="18" charset="2"/>
              <a:buNone/>
            </a:pPr>
            <a:r>
              <a:rPr lang="en-US" dirty="0"/>
              <a:t>Traditionally, </a:t>
            </a:r>
            <a:r>
              <a:rPr lang="en-US" sz="2800" dirty="0">
                <a:solidFill>
                  <a:srgbClr val="FFFFFF"/>
                </a:solidFill>
                <a:ea typeface="Trajan Pro Bold" charset="0"/>
                <a:cs typeface="Trajan Pro Bold" charset="0"/>
                <a:sym typeface="Trajan Pro Bold" charset="0"/>
              </a:rPr>
              <a:t>U.S. programs favor abstinence-based approaches</a:t>
            </a:r>
            <a:endParaRPr lang="en-US" sz="2800" dirty="0">
              <a:solidFill>
                <a:srgbClr val="FFFFFF"/>
              </a:solidFill>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pPr>
            <a:endParaRPr lang="en-US" sz="900" dirty="0">
              <a:solidFill>
                <a:srgbClr val="FFFFFF"/>
              </a:solidFill>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pPr>
            <a:r>
              <a:rPr lang="en-US" sz="2800" dirty="0">
                <a:solidFill>
                  <a:srgbClr val="FFFFFF"/>
                </a:solidFill>
                <a:ea typeface="Trajan Pro Bold" charset="0"/>
                <a:cs typeface="Trajan Pro Bold" charset="0"/>
                <a:sym typeface="Trajan Pro Bold" charset="0"/>
              </a:rPr>
              <a:t>Canadian program achieving success using harm-reduction approaches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413DC258-2787-4802-8155-28F27F5C2C97}"/>
              </a:ext>
            </a:extLst>
          </p:cNvPr>
          <p:cNvPicPr>
            <a:picLocks noChangeAspect="1"/>
          </p:cNvPicPr>
          <p:nvPr/>
        </p:nvPicPr>
        <p:blipFill>
          <a:blip r:embed="rId3"/>
          <a:stretch>
            <a:fillRect/>
          </a:stretch>
        </p:blipFill>
        <p:spPr>
          <a:xfrm>
            <a:off x="4311935" y="1813200"/>
            <a:ext cx="3568129" cy="237875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3168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AD56-3B6C-4499-B256-8E8FFD12F77A}"/>
              </a:ext>
            </a:extLst>
          </p:cNvPr>
          <p:cNvSpPr>
            <a:spLocks noGrp="1"/>
          </p:cNvSpPr>
          <p:nvPr>
            <p:ph type="title"/>
          </p:nvPr>
        </p:nvSpPr>
        <p:spPr/>
        <p:txBody>
          <a:bodyPr/>
          <a:lstStyle/>
          <a:p>
            <a:r>
              <a:rPr lang="en-US" dirty="0"/>
              <a:t>Harm Reduction in Research</a:t>
            </a:r>
          </a:p>
        </p:txBody>
      </p:sp>
      <p:sp>
        <p:nvSpPr>
          <p:cNvPr id="3" name="Content Placeholder 2">
            <a:extLst>
              <a:ext uri="{FF2B5EF4-FFF2-40B4-BE49-F238E27FC236}">
                <a16:creationId xmlns:a16="http://schemas.microsoft.com/office/drawing/2014/main" id="{B066DA02-8826-4906-8E0C-8E6CFFFDCBE0}"/>
              </a:ext>
            </a:extLst>
          </p:cNvPr>
          <p:cNvSpPr>
            <a:spLocks noGrp="1"/>
          </p:cNvSpPr>
          <p:nvPr>
            <p:ph idx="1"/>
          </p:nvPr>
        </p:nvSpPr>
        <p:spPr>
          <a:xfrm>
            <a:off x="838200" y="1849348"/>
            <a:ext cx="5257799" cy="4327614"/>
          </a:xfrm>
        </p:spPr>
        <p:txBody>
          <a:bodyPr/>
          <a:lstStyle/>
          <a:p>
            <a:pPr marL="239713" indent="-239713" eaLnBrk="1" hangingPunct="1">
              <a:buFont typeface="Wingdings 2" panose="05020102010507070707" pitchFamily="18" charset="2"/>
              <a:buNone/>
            </a:pPr>
            <a:r>
              <a:rPr lang="en-US" sz="3200" dirty="0">
                <a:solidFill>
                  <a:srgbClr val="D86018"/>
                </a:solidFill>
                <a:ea typeface="Trajan Pro Bold" charset="0"/>
                <a:cs typeface="Trajan Pro Bold" charset="0"/>
                <a:sym typeface="Trajan Pro Bold" charset="0"/>
              </a:rPr>
              <a:t>Gambling Decisions Program </a:t>
            </a:r>
            <a:endParaRPr lang="en-US" sz="3200" dirty="0">
              <a:solidFill>
                <a:srgbClr val="D86018"/>
              </a:solidFill>
              <a:ea typeface="ヒラギノ角ゴ ProN W6" charset="0"/>
              <a:cs typeface="ヒラギノ角ゴ ProN W6" charset="0"/>
              <a:sym typeface="Trajan Pro Bold" charset="0"/>
            </a:endParaRPr>
          </a:p>
          <a:p>
            <a:pPr marL="239713" indent="-239713" eaLnBrk="1" hangingPunct="1">
              <a:spcBef>
                <a:spcPts val="625"/>
              </a:spcBef>
              <a:buFont typeface="Wingdings 2" panose="05020102010507070707" pitchFamily="18" charset="2"/>
              <a:buNone/>
            </a:pPr>
            <a:r>
              <a:rPr lang="en-US" sz="2000" dirty="0">
                <a:solidFill>
                  <a:srgbClr val="FFFFFF"/>
                </a:solidFill>
                <a:ea typeface="Trajan Pro Bold" charset="0"/>
                <a:cs typeface="Trajan Pro Bold" charset="0"/>
                <a:sym typeface="Trajan Pro Bold" charset="0"/>
              </a:rPr>
              <a:t>From T. </a:t>
            </a:r>
            <a:r>
              <a:rPr lang="en-US" sz="2000" dirty="0" err="1">
                <a:solidFill>
                  <a:srgbClr val="FFFFFF"/>
                </a:solidFill>
                <a:ea typeface="Trajan Pro Bold" charset="0"/>
                <a:cs typeface="Trajan Pro Bold" charset="0"/>
                <a:sym typeface="Trajan Pro Bold" charset="0"/>
              </a:rPr>
              <a:t>Toneatto</a:t>
            </a:r>
            <a:r>
              <a:rPr lang="en-US" sz="2000" dirty="0">
                <a:solidFill>
                  <a:srgbClr val="FFFFFF"/>
                </a:solidFill>
                <a:ea typeface="Trajan Pro Bold" charset="0"/>
                <a:cs typeface="Trajan Pro Bold" charset="0"/>
                <a:sym typeface="Trajan Pro Bold" charset="0"/>
              </a:rPr>
              <a:t> of CAMH</a:t>
            </a:r>
            <a:endParaRPr lang="en-US" sz="2000" dirty="0">
              <a:solidFill>
                <a:srgbClr val="FFFFFF"/>
              </a:solidFill>
              <a:ea typeface="ヒラギノ角ゴ ProN W6" charset="0"/>
              <a:cs typeface="ヒラギノ角ゴ ProN W6" charset="0"/>
              <a:sym typeface="Trajan Pro Bold" charset="0"/>
            </a:endParaRPr>
          </a:p>
          <a:p>
            <a:pPr marL="239713" indent="-239713" eaLnBrk="1" hangingPunct="1">
              <a:spcBef>
                <a:spcPts val="625"/>
              </a:spcBef>
              <a:buFont typeface="Wingdings 2" panose="05020102010507070707" pitchFamily="18" charset="2"/>
              <a:buNone/>
            </a:pPr>
            <a:endParaRPr lang="en-US" sz="900" dirty="0">
              <a:solidFill>
                <a:srgbClr val="FFFFFF"/>
              </a:solidFill>
              <a:sym typeface="Trajan Pro" pitchFamily="18" charset="0"/>
            </a:endParaRPr>
          </a:p>
          <a:p>
            <a:pPr marL="600075" lvl="1" eaLnBrk="1" hangingPunct="1">
              <a:spcBef>
                <a:spcPts val="538"/>
              </a:spcBef>
              <a:buClr>
                <a:srgbClr val="FFFFFF"/>
              </a:buClr>
              <a:buFont typeface="Arial" panose="020B0604020202020204" pitchFamily="34" charset="0"/>
              <a:buChar char="•"/>
            </a:pPr>
            <a:r>
              <a:rPr lang="en-US" sz="2400" dirty="0">
                <a:solidFill>
                  <a:srgbClr val="FFFFFF"/>
                </a:solidFill>
                <a:ea typeface="Trajan Pro" pitchFamily="18" charset="0"/>
                <a:cs typeface="Trajan Pro" pitchFamily="18" charset="0"/>
                <a:sym typeface="Trajan Pro" pitchFamily="18" charset="0"/>
              </a:rPr>
              <a:t>117 clients over the course of 1 year</a:t>
            </a:r>
            <a:endParaRPr lang="en-US" sz="2400" dirty="0">
              <a:solidFill>
                <a:srgbClr val="FFFFFF"/>
              </a:solidFill>
              <a:sym typeface="Trajan Pro" pitchFamily="18" charset="0"/>
            </a:endParaRPr>
          </a:p>
          <a:p>
            <a:pPr marL="600075" lvl="1" eaLnBrk="1" hangingPunct="1">
              <a:spcBef>
                <a:spcPts val="538"/>
              </a:spcBef>
              <a:buClr>
                <a:srgbClr val="FFFFFF"/>
              </a:buClr>
              <a:buFont typeface="Arial" panose="020B0604020202020204" pitchFamily="34" charset="0"/>
              <a:buChar char="•"/>
            </a:pPr>
            <a:r>
              <a:rPr lang="en-US" sz="2400" dirty="0">
                <a:solidFill>
                  <a:srgbClr val="FFFFFF"/>
                </a:solidFill>
                <a:ea typeface="Trajan Pro" pitchFamily="18" charset="0"/>
                <a:cs typeface="Trajan Pro" pitchFamily="18" charset="0"/>
                <a:sym typeface="Trajan Pro" pitchFamily="18" charset="0"/>
              </a:rPr>
              <a:t>DSM-IV Pathological Gambling diagnoses : 0</a:t>
            </a:r>
            <a:endParaRPr lang="en-US" sz="2400" dirty="0">
              <a:solidFill>
                <a:srgbClr val="FFFFFF"/>
              </a:solidFill>
              <a:sym typeface="Trajan Pro" pitchFamily="18" charset="0"/>
            </a:endParaRPr>
          </a:p>
          <a:p>
            <a:pPr marL="600075" lvl="1" eaLnBrk="1" hangingPunct="1">
              <a:spcBef>
                <a:spcPts val="538"/>
              </a:spcBef>
              <a:buClr>
                <a:srgbClr val="FFFFFF"/>
              </a:buClr>
              <a:buFont typeface="Arial" panose="020B0604020202020204" pitchFamily="34" charset="0"/>
              <a:buChar char="•"/>
            </a:pPr>
            <a:r>
              <a:rPr lang="en-US" sz="2400" dirty="0">
                <a:solidFill>
                  <a:srgbClr val="FFFFFF"/>
                </a:solidFill>
                <a:ea typeface="Trajan Pro" pitchFamily="18" charset="0"/>
                <a:cs typeface="Trajan Pro" pitchFamily="18" charset="0"/>
                <a:sym typeface="Trajan Pro" pitchFamily="18" charset="0"/>
              </a:rPr>
              <a:t>Goals were to control gambling and reduce negative consequences</a:t>
            </a:r>
            <a:endParaRPr lang="en-US" sz="2400" dirty="0">
              <a:solidFill>
                <a:srgbClr val="FFFFFF"/>
              </a:solidFill>
              <a:sym typeface="Trajan Pro" pitchFamily="18" charset="0"/>
            </a:endParaRPr>
          </a:p>
          <a:p>
            <a:endParaRPr lang="en-US" dirty="0"/>
          </a:p>
        </p:txBody>
      </p:sp>
      <p:pic>
        <p:nvPicPr>
          <p:cNvPr id="5" name="Picture 4">
            <a:extLst>
              <a:ext uri="{FF2B5EF4-FFF2-40B4-BE49-F238E27FC236}">
                <a16:creationId xmlns:a16="http://schemas.microsoft.com/office/drawing/2014/main" id="{E0EF919F-3050-4613-8582-76DE290E53B3}"/>
              </a:ext>
            </a:extLst>
          </p:cNvPr>
          <p:cNvPicPr>
            <a:picLocks noChangeAspect="1"/>
          </p:cNvPicPr>
          <p:nvPr/>
        </p:nvPicPr>
        <p:blipFill>
          <a:blip r:embed="rId3"/>
          <a:stretch>
            <a:fillRect/>
          </a:stretch>
        </p:blipFill>
        <p:spPr>
          <a:xfrm>
            <a:off x="6870486" y="2107486"/>
            <a:ext cx="4894495" cy="26430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5409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84F7-13E8-4EA9-8C42-EF3C4DFF8021}"/>
              </a:ext>
            </a:extLst>
          </p:cNvPr>
          <p:cNvSpPr>
            <a:spLocks noGrp="1"/>
          </p:cNvSpPr>
          <p:nvPr>
            <p:ph type="title"/>
          </p:nvPr>
        </p:nvSpPr>
        <p:spPr/>
        <p:txBody>
          <a:bodyPr/>
          <a:lstStyle/>
          <a:p>
            <a:r>
              <a:rPr lang="en-US" dirty="0"/>
              <a:t>Harm Reduction in Research</a:t>
            </a:r>
          </a:p>
        </p:txBody>
      </p:sp>
      <p:sp>
        <p:nvSpPr>
          <p:cNvPr id="3" name="Content Placeholder 2">
            <a:extLst>
              <a:ext uri="{FF2B5EF4-FFF2-40B4-BE49-F238E27FC236}">
                <a16:creationId xmlns:a16="http://schemas.microsoft.com/office/drawing/2014/main" id="{DFF60A15-9C6E-4C17-B2C7-9EE5E08688E8}"/>
              </a:ext>
            </a:extLst>
          </p:cNvPr>
          <p:cNvSpPr>
            <a:spLocks noGrp="1"/>
          </p:cNvSpPr>
          <p:nvPr>
            <p:ph idx="1"/>
          </p:nvPr>
        </p:nvSpPr>
        <p:spPr>
          <a:xfrm>
            <a:off x="838200" y="1825625"/>
            <a:ext cx="5829728" cy="4351338"/>
          </a:xfrm>
        </p:spPr>
        <p:txBody>
          <a:bodyPr/>
          <a:lstStyle/>
          <a:p>
            <a:pPr marL="330200" indent="-330200" eaLnBrk="1" hangingPunct="1">
              <a:buClr>
                <a:srgbClr val="FFFFFF"/>
              </a:buClr>
              <a:buSzPct val="125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Amount of money lost gambling declined from</a:t>
            </a:r>
            <a:r>
              <a:rPr lang="en-US" sz="2800" dirty="0">
                <a:solidFill>
                  <a:srgbClr val="FBC500"/>
                </a:solidFill>
                <a:ea typeface="Trajan Pro Bold" charset="0"/>
                <a:cs typeface="Trajan Pro Bold" charset="0"/>
                <a:sym typeface="Trajan Pro Bold" charset="0"/>
              </a:rPr>
              <a:t> </a:t>
            </a:r>
            <a:r>
              <a:rPr lang="en-US" sz="2800" dirty="0">
                <a:solidFill>
                  <a:srgbClr val="D86018"/>
                </a:solidFill>
                <a:ea typeface="Trajan Pro Bold" charset="0"/>
                <a:cs typeface="Trajan Pro Bold" charset="0"/>
                <a:sym typeface="Trajan Pro Bold" charset="0"/>
              </a:rPr>
              <a:t>$600 </a:t>
            </a:r>
            <a:r>
              <a:rPr lang="en-US" sz="2800" dirty="0">
                <a:solidFill>
                  <a:srgbClr val="FFFFFF"/>
                </a:solidFill>
                <a:ea typeface="Trajan Pro Bold" charset="0"/>
                <a:cs typeface="Trajan Pro Bold" charset="0"/>
                <a:sym typeface="Trajan Pro Bold" charset="0"/>
              </a:rPr>
              <a:t>to </a:t>
            </a:r>
            <a:r>
              <a:rPr lang="en-US" sz="2800" dirty="0">
                <a:solidFill>
                  <a:srgbClr val="D86018"/>
                </a:solidFill>
                <a:ea typeface="Trajan Pro Bold" charset="0"/>
                <a:cs typeface="Trajan Pro Bold" charset="0"/>
                <a:sym typeface="Trajan Pro Bold" charset="0"/>
              </a:rPr>
              <a:t>$110</a:t>
            </a:r>
            <a:endParaRPr lang="en-US" sz="2800" dirty="0">
              <a:solidFill>
                <a:srgbClr val="D86018"/>
              </a:solidFill>
              <a:ea typeface="ヒラギノ角ゴ ProN W6" charset="0"/>
              <a:cs typeface="ヒラギノ角ゴ ProN W6" charset="0"/>
              <a:sym typeface="Trajan Pro Bold" charset="0"/>
            </a:endParaRPr>
          </a:p>
          <a:p>
            <a:pPr marL="330200" indent="-330200" eaLnBrk="1" hangingPunct="1">
              <a:spcBef>
                <a:spcPts val="538"/>
              </a:spcBef>
              <a:buClr>
                <a:srgbClr val="FFFFFF"/>
              </a:buClr>
              <a:buSzPct val="125000"/>
              <a:buFont typeface="Arial" panose="020B0604020202020204" pitchFamily="34" charset="0"/>
              <a:buChar char="•"/>
            </a:pPr>
            <a:endParaRPr lang="en-US" sz="1050" dirty="0">
              <a:solidFill>
                <a:srgbClr val="FFFFFF"/>
              </a:solidFill>
              <a:ea typeface="ヒラギノ角ゴ ProN W6" charset="0"/>
              <a:cs typeface="ヒラギノ角ゴ ProN W6" charset="0"/>
              <a:sym typeface="Trajan Pro Bold" charset="0"/>
            </a:endParaRPr>
          </a:p>
          <a:p>
            <a:pPr marL="330200" indent="-330200" eaLnBrk="1" hangingPunct="1">
              <a:spcBef>
                <a:spcPts val="538"/>
              </a:spcBef>
              <a:buClr>
                <a:srgbClr val="FFFFFF"/>
              </a:buClr>
              <a:buSzPct val="125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At 12-month follow-up, the average amount of money lost gambling was </a:t>
            </a:r>
            <a:r>
              <a:rPr lang="en-US" sz="2800" dirty="0">
                <a:solidFill>
                  <a:srgbClr val="D86018"/>
                </a:solidFill>
                <a:ea typeface="Trajan Pro Bold" charset="0"/>
                <a:cs typeface="Trajan Pro Bold" charset="0"/>
                <a:sym typeface="Trajan Pro Bold" charset="0"/>
              </a:rPr>
              <a:t>$140</a:t>
            </a:r>
            <a:endParaRPr lang="en-US" sz="2800" dirty="0">
              <a:solidFill>
                <a:srgbClr val="D86018"/>
              </a:solidFill>
              <a:ea typeface="ヒラギノ角ゴ ProN W6" charset="0"/>
              <a:cs typeface="ヒラギノ角ゴ ProN W6" charset="0"/>
              <a:sym typeface="Trajan Pro Bold" charset="0"/>
            </a:endParaRPr>
          </a:p>
          <a:p>
            <a:pPr marL="330200" indent="-330200" eaLnBrk="1" hangingPunct="1">
              <a:spcBef>
                <a:spcPts val="538"/>
              </a:spcBef>
              <a:buClr>
                <a:srgbClr val="FFFFFF"/>
              </a:buClr>
              <a:buSzPct val="125000"/>
              <a:buFont typeface="Arial" panose="020B0604020202020204" pitchFamily="34" charset="0"/>
              <a:buChar char="•"/>
            </a:pPr>
            <a:endParaRPr lang="en-US" sz="1050" dirty="0">
              <a:solidFill>
                <a:srgbClr val="FFFFFF"/>
              </a:solidFill>
              <a:ea typeface="ヒラギノ角ゴ ProN W6" charset="0"/>
              <a:cs typeface="ヒラギノ角ゴ ProN W6" charset="0"/>
              <a:sym typeface="Trajan Pro Bold" charset="0"/>
            </a:endParaRPr>
          </a:p>
          <a:p>
            <a:pPr marL="330200" indent="-330200" eaLnBrk="1" hangingPunct="1">
              <a:spcBef>
                <a:spcPts val="538"/>
              </a:spcBef>
              <a:buClr>
                <a:srgbClr val="FFFFFF"/>
              </a:buClr>
              <a:buSzPct val="125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Hours spent gambling declined from an average of </a:t>
            </a:r>
            <a:r>
              <a:rPr lang="en-US" sz="2800" dirty="0">
                <a:solidFill>
                  <a:srgbClr val="D86018"/>
                </a:solidFill>
                <a:ea typeface="Trajan Pro Bold" charset="0"/>
                <a:cs typeface="Trajan Pro Bold" charset="0"/>
                <a:sym typeface="Trajan Pro Bold" charset="0"/>
              </a:rPr>
              <a:t>24</a:t>
            </a:r>
            <a:r>
              <a:rPr lang="en-US" sz="2800" dirty="0">
                <a:solidFill>
                  <a:srgbClr val="FFFFFF"/>
                </a:solidFill>
                <a:ea typeface="Trajan Pro Bold" charset="0"/>
                <a:cs typeface="Trajan Pro Bold" charset="0"/>
                <a:sym typeface="Trajan Pro Bold" charset="0"/>
              </a:rPr>
              <a:t> hours per week to </a:t>
            </a:r>
            <a:r>
              <a:rPr lang="en-US" sz="2800" dirty="0">
                <a:solidFill>
                  <a:srgbClr val="D86018"/>
                </a:solidFill>
                <a:ea typeface="Trajan Pro Bold" charset="0"/>
                <a:cs typeface="Trajan Pro Bold" charset="0"/>
                <a:sym typeface="Trajan Pro Bold" charset="0"/>
              </a:rPr>
              <a:t>11</a:t>
            </a:r>
            <a:r>
              <a:rPr lang="en-US" sz="2800" dirty="0">
                <a:solidFill>
                  <a:srgbClr val="BE0000"/>
                </a:solidFill>
                <a:ea typeface="Trajan Pro Bold" charset="0"/>
                <a:cs typeface="Trajan Pro Bold" charset="0"/>
                <a:sym typeface="Trajan Pro Bold" charset="0"/>
              </a:rPr>
              <a:t> </a:t>
            </a:r>
            <a:r>
              <a:rPr lang="en-US" sz="2800" dirty="0">
                <a:solidFill>
                  <a:srgbClr val="FFFFFF"/>
                </a:solidFill>
                <a:ea typeface="Trajan Pro Bold" charset="0"/>
                <a:cs typeface="Trajan Pro Bold" charset="0"/>
                <a:sym typeface="Trajan Pro Bold" charset="0"/>
              </a:rPr>
              <a:t>hours per week </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37628ECF-5D74-4E2B-933F-C0F3E2229BB5}"/>
              </a:ext>
            </a:extLst>
          </p:cNvPr>
          <p:cNvPicPr>
            <a:picLocks noChangeAspect="1"/>
          </p:cNvPicPr>
          <p:nvPr/>
        </p:nvPicPr>
        <p:blipFill>
          <a:blip r:embed="rId3"/>
          <a:stretch>
            <a:fillRect/>
          </a:stretch>
        </p:blipFill>
        <p:spPr>
          <a:xfrm>
            <a:off x="6870486" y="2107486"/>
            <a:ext cx="4894495" cy="26430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4568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EBFF-BDA1-4C07-86E8-BBF392101C3F}"/>
              </a:ext>
            </a:extLst>
          </p:cNvPr>
          <p:cNvSpPr>
            <a:spLocks noGrp="1"/>
          </p:cNvSpPr>
          <p:nvPr>
            <p:ph type="title"/>
          </p:nvPr>
        </p:nvSpPr>
        <p:spPr/>
        <p:txBody>
          <a:bodyPr/>
          <a:lstStyle/>
          <a:p>
            <a:r>
              <a:rPr lang="en-US" dirty="0"/>
              <a:t>Harm Reduction in Research</a:t>
            </a:r>
          </a:p>
        </p:txBody>
      </p:sp>
      <p:sp>
        <p:nvSpPr>
          <p:cNvPr id="3" name="Content Placeholder 2">
            <a:extLst>
              <a:ext uri="{FF2B5EF4-FFF2-40B4-BE49-F238E27FC236}">
                <a16:creationId xmlns:a16="http://schemas.microsoft.com/office/drawing/2014/main" id="{12DBFA35-3E5C-4CD2-9505-41BA75D1F1F9}"/>
              </a:ext>
            </a:extLst>
          </p:cNvPr>
          <p:cNvSpPr>
            <a:spLocks noGrp="1"/>
          </p:cNvSpPr>
          <p:nvPr>
            <p:ph idx="1"/>
          </p:nvPr>
        </p:nvSpPr>
        <p:spPr>
          <a:xfrm>
            <a:off x="5075434" y="1825625"/>
            <a:ext cx="6278366" cy="4351338"/>
          </a:xfrm>
        </p:spPr>
        <p:txBody>
          <a:bodyPr/>
          <a:lstStyle/>
          <a:p>
            <a:pPr marL="0" indent="0" eaLnBrk="1" hangingPunct="1">
              <a:buFont typeface="Wingdings 2" panose="05020102010507070707" pitchFamily="18" charset="2"/>
              <a:buNone/>
            </a:pPr>
            <a:r>
              <a:rPr lang="en-US" dirty="0">
                <a:solidFill>
                  <a:srgbClr val="D86018"/>
                </a:solidFill>
                <a:ea typeface="Trajan Pro Bold" charset="0"/>
                <a:cs typeface="Trajan Pro Bold" charset="0"/>
                <a:sym typeface="Trajan Pro Bold" charset="0"/>
              </a:rPr>
              <a:t>Three treatment conditions</a:t>
            </a:r>
            <a:endParaRPr lang="en-US" dirty="0">
              <a:solidFill>
                <a:srgbClr val="D86018"/>
              </a:solidFill>
              <a:ea typeface="ヒラギノ角ゴ ProN W6" charset="0"/>
              <a:cs typeface="ヒラギノ角ゴ ProN W6" charset="0"/>
              <a:sym typeface="Trajan Pro Bold" charset="0"/>
            </a:endParaRPr>
          </a:p>
          <a:p>
            <a:pPr marL="457200" lvl="1" indent="-342900" eaLnBrk="1" hangingPunct="1">
              <a:spcBef>
                <a:spcPts val="450"/>
              </a:spcBef>
              <a:buClr>
                <a:srgbClr val="FFFFFF"/>
              </a:buClr>
              <a:buSzPct val="107000"/>
            </a:pPr>
            <a:r>
              <a:rPr lang="en-US" sz="2000" dirty="0">
                <a:solidFill>
                  <a:srgbClr val="FFFFFF"/>
                </a:solidFill>
                <a:ea typeface="Trajan Pro" pitchFamily="18" charset="0"/>
                <a:cs typeface="Trajan Pro" pitchFamily="18" charset="0"/>
                <a:sym typeface="Trajan Pro" pitchFamily="18" charset="0"/>
              </a:rPr>
              <a:t>Brief motivational enhancement plus self-help workbook</a:t>
            </a:r>
            <a:endParaRPr lang="en-US" sz="2000" dirty="0">
              <a:solidFill>
                <a:srgbClr val="FFFFFF"/>
              </a:solidFill>
              <a:sym typeface="Trajan Pro" pitchFamily="18" charset="0"/>
            </a:endParaRPr>
          </a:p>
          <a:p>
            <a:pPr marL="457200" lvl="1" indent="-342900" eaLnBrk="1" hangingPunct="1">
              <a:spcBef>
                <a:spcPts val="450"/>
              </a:spcBef>
              <a:buClr>
                <a:srgbClr val="FFFFFF"/>
              </a:buClr>
              <a:buSzPct val="107000"/>
            </a:pPr>
            <a:r>
              <a:rPr lang="en-US" sz="2000" dirty="0">
                <a:solidFill>
                  <a:srgbClr val="FFFFFF"/>
                </a:solidFill>
                <a:ea typeface="Trajan Pro" pitchFamily="18" charset="0"/>
                <a:cs typeface="Trajan Pro" pitchFamily="18" charset="0"/>
                <a:sym typeface="Trajan Pro" pitchFamily="18" charset="0"/>
              </a:rPr>
              <a:t>Self-help workbook only</a:t>
            </a:r>
            <a:endParaRPr lang="en-US" sz="2000" dirty="0">
              <a:solidFill>
                <a:srgbClr val="FFFFFF"/>
              </a:solidFill>
              <a:sym typeface="Trajan Pro" pitchFamily="18" charset="0"/>
            </a:endParaRPr>
          </a:p>
          <a:p>
            <a:pPr marL="457200" lvl="1" indent="-342900" eaLnBrk="1" hangingPunct="1">
              <a:spcBef>
                <a:spcPts val="450"/>
              </a:spcBef>
              <a:buClr>
                <a:srgbClr val="FFFFFF"/>
              </a:buClr>
              <a:buSzPct val="107000"/>
            </a:pPr>
            <a:r>
              <a:rPr lang="en-US" sz="2000" dirty="0">
                <a:solidFill>
                  <a:srgbClr val="FFFFFF"/>
                </a:solidFill>
                <a:ea typeface="Trajan Pro" pitchFamily="18" charset="0"/>
                <a:cs typeface="Trajan Pro" pitchFamily="18" charset="0"/>
                <a:sym typeface="Trajan Pro" pitchFamily="18" charset="0"/>
              </a:rPr>
              <a:t>Waiting list (control condition)</a:t>
            </a:r>
            <a:endParaRPr lang="en-US" sz="2000" dirty="0">
              <a:solidFill>
                <a:srgbClr val="FFFFFF"/>
              </a:solidFill>
              <a:sym typeface="Trajan Pro" pitchFamily="18" charset="0"/>
            </a:endParaRPr>
          </a:p>
          <a:p>
            <a:pPr marL="457200" lvl="1" indent="-342900" eaLnBrk="1" hangingPunct="1">
              <a:spcBef>
                <a:spcPts val="450"/>
              </a:spcBef>
              <a:buFont typeface="Wingdings 2" panose="05020102010507070707" pitchFamily="18" charset="2"/>
              <a:buNone/>
            </a:pPr>
            <a:endParaRPr lang="en-US" sz="1100" dirty="0">
              <a:solidFill>
                <a:srgbClr val="FFFFFF"/>
              </a:solidFill>
              <a:sym typeface="Trajan Pro" pitchFamily="18" charset="0"/>
            </a:endParaRPr>
          </a:p>
          <a:p>
            <a:pPr marL="457200" lvl="1" indent="-342900" eaLnBrk="1" hangingPunct="1">
              <a:spcBef>
                <a:spcPts val="450"/>
              </a:spcBef>
              <a:buFont typeface="Wingdings 2" panose="05020102010507070707" pitchFamily="18" charset="2"/>
              <a:buNone/>
            </a:pPr>
            <a:endParaRPr lang="en-US" sz="1100" dirty="0">
              <a:solidFill>
                <a:srgbClr val="FFFFFF"/>
              </a:solidFill>
              <a:sym typeface="Trajan Pro" pitchFamily="18" charset="0"/>
            </a:endParaRPr>
          </a:p>
          <a:p>
            <a:pPr marL="0" indent="0" eaLnBrk="1" hangingPunct="1">
              <a:spcBef>
                <a:spcPts val="450"/>
              </a:spcBef>
              <a:buFont typeface="Wingdings 2" panose="05020102010507070707" pitchFamily="18" charset="2"/>
              <a:buNone/>
            </a:pPr>
            <a:r>
              <a:rPr lang="en-US" sz="2800" dirty="0">
                <a:solidFill>
                  <a:srgbClr val="D86018"/>
                </a:solidFill>
                <a:ea typeface="Trajan Pro Bold" charset="0"/>
                <a:cs typeface="Trajan Pro Bold" charset="0"/>
                <a:sym typeface="Trajan Pro Bold" charset="0"/>
              </a:rPr>
              <a:t>Subjects set own goals</a:t>
            </a:r>
            <a:endParaRPr lang="en-US" sz="2800" dirty="0">
              <a:solidFill>
                <a:srgbClr val="D86018"/>
              </a:solidFill>
              <a:ea typeface="ヒラギノ角ゴ ProN W6" charset="0"/>
              <a:cs typeface="ヒラギノ角ゴ ProN W6" charset="0"/>
              <a:sym typeface="Trajan Pro Bold" charset="0"/>
            </a:endParaRPr>
          </a:p>
          <a:p>
            <a:pPr marL="0" indent="0" eaLnBrk="1" hangingPunct="1">
              <a:spcBef>
                <a:spcPts val="450"/>
              </a:spcBef>
            </a:pPr>
            <a:endParaRPr lang="en-US" sz="600" dirty="0">
              <a:solidFill>
                <a:srgbClr val="FFFFFF"/>
              </a:solidFill>
              <a:sym typeface="Trajan Pro" pitchFamily="18" charset="0"/>
            </a:endParaRPr>
          </a:p>
          <a:p>
            <a:pPr marL="225425" indent="-225425" eaLnBrk="1" hangingPunct="1">
              <a:spcBef>
                <a:spcPts val="450"/>
              </a:spcBef>
              <a:buClr>
                <a:srgbClr val="FFFFFF"/>
              </a:buClr>
              <a:buSzPct val="138000"/>
              <a:buFont typeface="Arial" panose="020B0604020202020204" pitchFamily="34" charset="0"/>
              <a:buChar char="•"/>
            </a:pPr>
            <a:r>
              <a:rPr lang="en-US" sz="2000" dirty="0">
                <a:solidFill>
                  <a:srgbClr val="D86018"/>
                </a:solidFill>
                <a:ea typeface="Trajan Pro Bold" charset="0"/>
                <a:cs typeface="Trajan Pro Bold" charset="0"/>
                <a:sym typeface="Trajan Pro Bold" charset="0"/>
              </a:rPr>
              <a:t>84%</a:t>
            </a:r>
            <a:r>
              <a:rPr lang="en-US" sz="2000" dirty="0">
                <a:solidFill>
                  <a:srgbClr val="FFFFFF"/>
                </a:solidFill>
                <a:ea typeface="Trajan Pro Bold" charset="0"/>
                <a:cs typeface="Trajan Pro Bold" charset="0"/>
                <a:sym typeface="Trajan Pro Bold" charset="0"/>
              </a:rPr>
              <a:t> reported significant reduction in gambling</a:t>
            </a:r>
            <a:endParaRPr lang="en-US" sz="2000" dirty="0">
              <a:solidFill>
                <a:srgbClr val="FFFFFF"/>
              </a:solidFill>
              <a:sym typeface="Trajan Pro" pitchFamily="18" charset="0"/>
            </a:endParaRPr>
          </a:p>
          <a:p>
            <a:pPr marL="225425" indent="-225425" eaLnBrk="1" hangingPunct="1">
              <a:spcBef>
                <a:spcPts val="450"/>
              </a:spcBef>
              <a:buClr>
                <a:srgbClr val="FFFFFF"/>
              </a:buClr>
              <a:buSzPct val="138000"/>
              <a:buFont typeface="Arial" panose="020B0604020202020204" pitchFamily="34" charset="0"/>
              <a:buChar char="•"/>
            </a:pPr>
            <a:r>
              <a:rPr lang="en-US" sz="2000" dirty="0">
                <a:solidFill>
                  <a:srgbClr val="D86018"/>
                </a:solidFill>
                <a:ea typeface="Trajan Pro Bold" charset="0"/>
                <a:cs typeface="Trajan Pro Bold" charset="0"/>
                <a:sym typeface="Trajan Pro Bold" charset="0"/>
              </a:rPr>
              <a:t>25%</a:t>
            </a:r>
            <a:r>
              <a:rPr lang="en-US" sz="2000" dirty="0">
                <a:solidFill>
                  <a:srgbClr val="FFFFFF"/>
                </a:solidFill>
                <a:ea typeface="Trajan Pro Bold" charset="0"/>
                <a:cs typeface="Trajan Pro Bold" charset="0"/>
                <a:sym typeface="Trajan Pro Bold" charset="0"/>
              </a:rPr>
              <a:t> indicated abstinence in the 6 months prior to 12-month follow-up </a:t>
            </a:r>
            <a:endParaRPr lang="en-US" sz="20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920E4800-3649-45DD-BE6A-B662A665516A}"/>
              </a:ext>
            </a:extLst>
          </p:cNvPr>
          <p:cNvPicPr>
            <a:picLocks noChangeAspect="1"/>
          </p:cNvPicPr>
          <p:nvPr/>
        </p:nvPicPr>
        <p:blipFill>
          <a:blip r:embed="rId3"/>
          <a:stretch>
            <a:fillRect/>
          </a:stretch>
        </p:blipFill>
        <p:spPr>
          <a:xfrm>
            <a:off x="1210424" y="1825625"/>
            <a:ext cx="2978570" cy="383777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4396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1E51-1DAB-422F-A202-8F0C248C6BC4}"/>
              </a:ext>
            </a:extLst>
          </p:cNvPr>
          <p:cNvSpPr>
            <a:spLocks noGrp="1"/>
          </p:cNvSpPr>
          <p:nvPr>
            <p:ph type="title"/>
          </p:nvPr>
        </p:nvSpPr>
        <p:spPr/>
        <p:txBody>
          <a:bodyPr/>
          <a:lstStyle/>
          <a:p>
            <a:r>
              <a:rPr lang="en-US" dirty="0"/>
              <a:t>Support for Harm Reduction Models</a:t>
            </a:r>
          </a:p>
        </p:txBody>
      </p:sp>
      <p:sp>
        <p:nvSpPr>
          <p:cNvPr id="3" name="Content Placeholder 2">
            <a:extLst>
              <a:ext uri="{FF2B5EF4-FFF2-40B4-BE49-F238E27FC236}">
                <a16:creationId xmlns:a16="http://schemas.microsoft.com/office/drawing/2014/main" id="{ECBB5465-56D5-4E73-AD1E-041150FE5258}"/>
              </a:ext>
            </a:extLst>
          </p:cNvPr>
          <p:cNvSpPr>
            <a:spLocks noGrp="1"/>
          </p:cNvSpPr>
          <p:nvPr>
            <p:ph idx="1"/>
          </p:nvPr>
        </p:nvSpPr>
        <p:spPr>
          <a:xfrm>
            <a:off x="5085708" y="1828801"/>
            <a:ext cx="6268092" cy="4348162"/>
          </a:xfrm>
        </p:spPr>
        <p:txBody>
          <a:bodyPr>
            <a:normAutofit fontScale="85000" lnSpcReduction="20000"/>
          </a:bodyPr>
          <a:lstStyle/>
          <a:p>
            <a:pPr marL="0" indent="0" algn="ctr" eaLnBrk="1" hangingPunct="1">
              <a:buFont typeface="Wingdings 2" panose="05020102010507070707" pitchFamily="18" charset="2"/>
              <a:buNone/>
            </a:pPr>
            <a:r>
              <a:rPr lang="en-US" sz="4000" dirty="0">
                <a:solidFill>
                  <a:srgbClr val="D86018"/>
                </a:solidFill>
                <a:ea typeface="ヒラギノ角ゴ ProN W6" charset="0"/>
                <a:cs typeface="ヒラギノ角ゴ ProN W6" charset="0"/>
                <a:sym typeface="Trajan Pro Bold" charset="0"/>
              </a:rPr>
              <a:t>ADDITIONAL SUPPORT FOR HARM REDUCTION MODELS</a:t>
            </a:r>
          </a:p>
          <a:p>
            <a:pPr marL="571500" indent="-571500" eaLnBrk="1" hangingPunct="1">
              <a:spcBef>
                <a:spcPts val="2400"/>
              </a:spcBef>
              <a:buClr>
                <a:srgbClr val="FFFFFF"/>
              </a:buClr>
              <a:buFont typeface="Arial" panose="020B0604020202020204" pitchFamily="34" charset="0"/>
              <a:buChar char="•"/>
            </a:pPr>
            <a:r>
              <a:rPr lang="en-US" sz="2800" dirty="0">
                <a:solidFill>
                  <a:srgbClr val="FFFFFF"/>
                </a:solidFill>
                <a:ea typeface="ヒラギノ角ゴ ProN W6" charset="0"/>
                <a:cs typeface="ヒラギノ角ゴ ProN W6" charset="0"/>
                <a:sym typeface="Trajan Pro Bold" charset="0"/>
              </a:rPr>
              <a:t>Subsequent studies report a range of interventions result in reduced gambling over 6 months to 2  years (Hodgins et al., 2009; Petry et al., 2006)</a:t>
            </a:r>
          </a:p>
          <a:p>
            <a:pPr marL="571500" indent="-571500" eaLnBrk="1" hangingPunct="1">
              <a:spcBef>
                <a:spcPts val="2400"/>
              </a:spcBef>
              <a:buClr>
                <a:srgbClr val="FFFFFF"/>
              </a:buClr>
              <a:buFont typeface="Arial" panose="020B0604020202020204" pitchFamily="34" charset="0"/>
              <a:buChar char="•"/>
            </a:pPr>
            <a:r>
              <a:rPr lang="en-US" sz="2800" dirty="0">
                <a:solidFill>
                  <a:srgbClr val="FFFFFF"/>
                </a:solidFill>
                <a:ea typeface="ヒラギノ角ゴ ProN W6" charset="0"/>
                <a:cs typeface="ヒラギノ角ゴ ProN W6" charset="0"/>
                <a:sym typeface="Trajan Pro Bold" charset="0"/>
              </a:rPr>
              <a:t>Banff Criteria (Walker et al, 2006) - A panel of most highly recognized problem gambling experts recommend that treatment effectiveness be evaluated based on </a:t>
            </a:r>
            <a:r>
              <a:rPr lang="en-US" sz="2800" i="1" dirty="0">
                <a:solidFill>
                  <a:srgbClr val="D86018"/>
                </a:solidFill>
                <a:ea typeface="ヒラギノ角ゴ ProN W6" charset="0"/>
                <a:cs typeface="ヒラギノ角ゴ ProN W6" charset="0"/>
                <a:sym typeface="Trajan Pro Bold" charset="0"/>
              </a:rPr>
              <a:t>reduced</a:t>
            </a:r>
            <a:r>
              <a:rPr lang="en-US" sz="2800" dirty="0">
                <a:solidFill>
                  <a:srgbClr val="FFC000"/>
                </a:solidFill>
                <a:ea typeface="ヒラギノ角ゴ ProN W6" charset="0"/>
                <a:cs typeface="ヒラギノ角ゴ ProN W6" charset="0"/>
                <a:sym typeface="Trajan Pro Bold" charset="0"/>
              </a:rPr>
              <a:t> </a:t>
            </a:r>
            <a:r>
              <a:rPr lang="en-US" sz="2800" dirty="0">
                <a:solidFill>
                  <a:srgbClr val="FFFFFF"/>
                </a:solidFill>
                <a:ea typeface="ヒラギノ角ゴ ProN W6" charset="0"/>
                <a:cs typeface="ヒラギノ角ゴ ProN W6" charset="0"/>
                <a:sym typeface="Trajan Pro Bold" charset="0"/>
              </a:rPr>
              <a:t>gambling measures rather than </a:t>
            </a:r>
            <a:r>
              <a:rPr lang="en-US" sz="2800" i="1" dirty="0">
                <a:solidFill>
                  <a:srgbClr val="D86018"/>
                </a:solidFill>
                <a:ea typeface="ヒラギノ角ゴ ProN W6" charset="0"/>
                <a:cs typeface="ヒラギノ角ゴ ProN W6" charset="0"/>
                <a:sym typeface="Trajan Pro Bold" charset="0"/>
              </a:rPr>
              <a:t>abstinence</a:t>
            </a:r>
            <a:r>
              <a:rPr lang="en-US" sz="2800" dirty="0">
                <a:solidFill>
                  <a:srgbClr val="FFFFFF"/>
                </a:solidFill>
                <a:ea typeface="ヒラギノ角ゴ ProN W6" charset="0"/>
                <a:cs typeface="ヒラギノ角ゴ ProN W6" charset="0"/>
                <a:sym typeface="Trajan Pro Bold" charset="0"/>
              </a:rPr>
              <a:t>.</a:t>
            </a:r>
          </a:p>
          <a:p>
            <a:pPr marL="571500" indent="-571500" eaLnBrk="1" hangingPunct="1">
              <a:buClr>
                <a:srgbClr val="FFFFFF"/>
              </a:buClr>
              <a:buFont typeface="Arial" panose="020B0604020202020204" pitchFamily="34" charset="0"/>
              <a:buChar char="•"/>
            </a:pPr>
            <a:endParaRPr lang="en-US" sz="3600" dirty="0">
              <a:solidFill>
                <a:srgbClr val="FFC000"/>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CCFD091F-BD44-45F0-9EE5-F073D6DF4367}"/>
              </a:ext>
            </a:extLst>
          </p:cNvPr>
          <p:cNvPicPr>
            <a:picLocks noChangeAspect="1"/>
          </p:cNvPicPr>
          <p:nvPr/>
        </p:nvPicPr>
        <p:blipFill>
          <a:blip r:embed="rId3"/>
          <a:stretch>
            <a:fillRect/>
          </a:stretch>
        </p:blipFill>
        <p:spPr>
          <a:xfrm>
            <a:off x="1458664" y="1828801"/>
            <a:ext cx="2653780" cy="397668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0208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7DD4-393C-43D8-8776-5ECC5999D4B2}"/>
              </a:ext>
            </a:extLst>
          </p:cNvPr>
          <p:cNvSpPr>
            <a:spLocks noGrp="1"/>
          </p:cNvSpPr>
          <p:nvPr>
            <p:ph type="title"/>
          </p:nvPr>
        </p:nvSpPr>
        <p:spPr/>
        <p:txBody>
          <a:bodyPr/>
          <a:lstStyle/>
          <a:p>
            <a:r>
              <a:rPr lang="en-US" dirty="0"/>
              <a:t>Application of Harm Reduction Models</a:t>
            </a:r>
          </a:p>
        </p:txBody>
      </p:sp>
      <p:sp>
        <p:nvSpPr>
          <p:cNvPr id="3" name="Content Placeholder 2">
            <a:extLst>
              <a:ext uri="{FF2B5EF4-FFF2-40B4-BE49-F238E27FC236}">
                <a16:creationId xmlns:a16="http://schemas.microsoft.com/office/drawing/2014/main" id="{D6BDC5E6-C582-40B7-AE80-161A20F7A76B}"/>
              </a:ext>
            </a:extLst>
          </p:cNvPr>
          <p:cNvSpPr>
            <a:spLocks noGrp="1"/>
          </p:cNvSpPr>
          <p:nvPr>
            <p:ph idx="1"/>
          </p:nvPr>
        </p:nvSpPr>
        <p:spPr>
          <a:xfrm>
            <a:off x="5550946" y="1825625"/>
            <a:ext cx="5802853" cy="3994262"/>
          </a:xfrm>
        </p:spPr>
        <p:txBody>
          <a:bodyPr>
            <a:normAutofit fontScale="92500" lnSpcReduction="10000"/>
          </a:bodyPr>
          <a:lstStyle/>
          <a:p>
            <a:pPr marL="0" indent="0" algn="ctr" eaLnBrk="1" hangingPunct="1">
              <a:spcBef>
                <a:spcPts val="600"/>
              </a:spcBef>
              <a:buClrTx/>
              <a:buSzTx/>
              <a:buFontTx/>
              <a:buNone/>
            </a:pPr>
            <a:r>
              <a:rPr lang="en-US" sz="2800" b="1" dirty="0">
                <a:solidFill>
                  <a:srgbClr val="D86018"/>
                </a:solidFill>
                <a:ea typeface="Trajan Pro Bold" charset="0"/>
                <a:cs typeface="Trajan Pro Bold" charset="0"/>
                <a:sym typeface="Trajan Pro Bold" charset="0"/>
              </a:rPr>
              <a:t>HARM REDUCTION MAY HAVE A PLACE ON THE TREATMENT CONTINUUM</a:t>
            </a:r>
          </a:p>
          <a:p>
            <a:pPr eaLnBrk="1" hangingPunct="1">
              <a:spcBef>
                <a:spcPts val="600"/>
              </a:spcBef>
              <a:buClrTx/>
              <a:buSzTx/>
              <a:buFontTx/>
              <a:buNone/>
            </a:pPr>
            <a:endParaRPr lang="en-US" sz="2800" b="1" dirty="0">
              <a:solidFill>
                <a:srgbClr val="FBC500"/>
              </a:solidFill>
              <a:ea typeface="Trajan Pro Bold" charset="0"/>
              <a:cs typeface="Trajan Pro Bold" charset="0"/>
              <a:sym typeface="Trajan Pro Bold" charset="0"/>
            </a:endParaRPr>
          </a:p>
          <a:p>
            <a:pPr lvl="1">
              <a:spcBef>
                <a:spcPts val="513"/>
              </a:spcBef>
              <a:buClr>
                <a:srgbClr val="FFFFFF"/>
              </a:buClr>
              <a:buSzPct val="125000"/>
            </a:pPr>
            <a:r>
              <a:rPr lang="en-US" sz="2000" dirty="0">
                <a:solidFill>
                  <a:srgbClr val="FFFFFF"/>
                </a:solidFill>
                <a:ea typeface="Trajan Pro" pitchFamily="18" charset="0"/>
                <a:cs typeface="Trajan Pro" pitchFamily="18" charset="0"/>
                <a:sym typeface="Trajan Pro" pitchFamily="18" charset="0"/>
              </a:rPr>
              <a:t>Useful for early intervention</a:t>
            </a:r>
          </a:p>
          <a:p>
            <a:pPr lvl="1">
              <a:spcBef>
                <a:spcPts val="513"/>
              </a:spcBef>
              <a:buClr>
                <a:srgbClr val="FFFFFF"/>
              </a:buClr>
              <a:buSzPct val="125000"/>
            </a:pPr>
            <a:r>
              <a:rPr lang="en-US" sz="2000" dirty="0">
                <a:solidFill>
                  <a:srgbClr val="FFFFFF"/>
                </a:solidFill>
                <a:ea typeface="Trajan Pro" pitchFamily="18" charset="0"/>
                <a:cs typeface="Trajan Pro" pitchFamily="18" charset="0"/>
                <a:sym typeface="Trajan Pro" pitchFamily="18" charset="0"/>
              </a:rPr>
              <a:t>Engage gamblers who view abstinence as unrealistic</a:t>
            </a:r>
          </a:p>
          <a:p>
            <a:pPr lvl="1">
              <a:spcBef>
                <a:spcPts val="513"/>
              </a:spcBef>
              <a:buClr>
                <a:srgbClr val="FFFFFF"/>
              </a:buClr>
              <a:buSzPct val="125000"/>
            </a:pPr>
            <a:r>
              <a:rPr lang="en-US" sz="2000" dirty="0">
                <a:solidFill>
                  <a:srgbClr val="FFFFFF"/>
                </a:solidFill>
                <a:ea typeface="Trajan Pro" pitchFamily="18" charset="0"/>
                <a:cs typeface="Trajan Pro" pitchFamily="18" charset="0"/>
                <a:sym typeface="Trajan Pro" pitchFamily="18" charset="0"/>
              </a:rPr>
              <a:t>Provides option for revising treatment goals as success is achieved</a:t>
            </a:r>
          </a:p>
          <a:p>
            <a:pPr lvl="1">
              <a:spcBef>
                <a:spcPts val="513"/>
              </a:spcBef>
              <a:buClr>
                <a:srgbClr val="FFFFFF"/>
              </a:buClr>
              <a:buSzPct val="125000"/>
            </a:pPr>
            <a:r>
              <a:rPr lang="en-US" sz="2000" dirty="0">
                <a:solidFill>
                  <a:srgbClr val="FFFFFF"/>
                </a:solidFill>
                <a:ea typeface="Trajan Pro" pitchFamily="18" charset="0"/>
                <a:cs typeface="Trajan Pro" pitchFamily="18" charset="0"/>
                <a:sym typeface="Trajan Pro" pitchFamily="18" charset="0"/>
              </a:rPr>
              <a:t>Assist gamblers who view abstinence as impossible, but need help establishing control</a:t>
            </a:r>
          </a:p>
          <a:p>
            <a:pPr lvl="1">
              <a:spcBef>
                <a:spcPts val="513"/>
              </a:spcBef>
              <a:buClr>
                <a:srgbClr val="FFFFFF"/>
              </a:buClr>
              <a:buSzPct val="125000"/>
            </a:pPr>
            <a:r>
              <a:rPr lang="en-US" sz="2000" dirty="0">
                <a:solidFill>
                  <a:srgbClr val="FFFFFF"/>
                </a:solidFill>
                <a:ea typeface="Trajan Pro" pitchFamily="18" charset="0"/>
                <a:cs typeface="Trajan Pro" pitchFamily="18" charset="0"/>
                <a:sym typeface="Trajan Pro" pitchFamily="18" charset="0"/>
              </a:rPr>
              <a:t>Provides option of minimizing harm of gambling while gambler is not yet willing or able to stop gambling</a:t>
            </a:r>
          </a:p>
          <a:p>
            <a:endParaRPr lang="en-US" dirty="0"/>
          </a:p>
        </p:txBody>
      </p:sp>
      <p:pic>
        <p:nvPicPr>
          <p:cNvPr id="5" name="Picture 4">
            <a:extLst>
              <a:ext uri="{FF2B5EF4-FFF2-40B4-BE49-F238E27FC236}">
                <a16:creationId xmlns:a16="http://schemas.microsoft.com/office/drawing/2014/main" id="{95234BE7-1CD2-43FE-9035-B386DBA1EDFC}"/>
              </a:ext>
            </a:extLst>
          </p:cNvPr>
          <p:cNvPicPr>
            <a:picLocks noChangeAspect="1"/>
          </p:cNvPicPr>
          <p:nvPr/>
        </p:nvPicPr>
        <p:blipFill>
          <a:blip r:embed="rId3"/>
          <a:stretch>
            <a:fillRect/>
          </a:stretch>
        </p:blipFill>
        <p:spPr>
          <a:xfrm>
            <a:off x="550523" y="2173118"/>
            <a:ext cx="4339975" cy="325353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8460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t>Financial Issues in Gambling</a:t>
            </a:r>
          </a:p>
        </p:txBody>
      </p:sp>
    </p:spTree>
    <p:extLst>
      <p:ext uri="{BB962C8B-B14F-4D97-AF65-F5344CB8AC3E}">
        <p14:creationId xmlns:p14="http://schemas.microsoft.com/office/powerpoint/2010/main" val="20948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B39C-39BC-43AB-882A-C5178DDC0BDB}"/>
              </a:ext>
            </a:extLst>
          </p:cNvPr>
          <p:cNvSpPr>
            <a:spLocks noGrp="1"/>
          </p:cNvSpPr>
          <p:nvPr>
            <p:ph type="title" idx="4294967295"/>
          </p:nvPr>
        </p:nvSpPr>
        <p:spPr>
          <a:xfrm>
            <a:off x="838200" y="2766218"/>
            <a:ext cx="10515600" cy="1325563"/>
          </a:xfrm>
        </p:spPr>
        <p:txBody>
          <a:bodyPr/>
          <a:lstStyle/>
          <a:p>
            <a:r>
              <a:rPr lang="en-US" dirty="0"/>
              <a:t>Video Lecture 12: The Meaning of Money</a:t>
            </a:r>
          </a:p>
        </p:txBody>
      </p:sp>
      <p:pic>
        <p:nvPicPr>
          <p:cNvPr id="4" name="Online Media 3" title="Lecture 12: The Meaning of Money - AZ Problem Gambling Training">
            <a:hlinkClick r:id="" action="ppaction://media"/>
            <a:extLst>
              <a:ext uri="{FF2B5EF4-FFF2-40B4-BE49-F238E27FC236}">
                <a16:creationId xmlns:a16="http://schemas.microsoft.com/office/drawing/2014/main" id="{1DBD3FA9-436D-4DA2-B658-9EDC181E9F35}"/>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146006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0D9C-8937-41E3-8B56-226C271883FA}"/>
              </a:ext>
            </a:extLst>
          </p:cNvPr>
          <p:cNvSpPr>
            <a:spLocks noGrp="1"/>
          </p:cNvSpPr>
          <p:nvPr>
            <p:ph type="title"/>
          </p:nvPr>
        </p:nvSpPr>
        <p:spPr/>
        <p:txBody>
          <a:bodyPr/>
          <a:lstStyle/>
          <a:p>
            <a:r>
              <a:rPr lang="en-US" dirty="0"/>
              <a:t>The Value of Money</a:t>
            </a:r>
          </a:p>
        </p:txBody>
      </p:sp>
      <p:sp>
        <p:nvSpPr>
          <p:cNvPr id="3" name="Content Placeholder 2">
            <a:extLst>
              <a:ext uri="{FF2B5EF4-FFF2-40B4-BE49-F238E27FC236}">
                <a16:creationId xmlns:a16="http://schemas.microsoft.com/office/drawing/2014/main" id="{A59E2104-528E-44BE-9074-869286CDA1AC}"/>
              </a:ext>
            </a:extLst>
          </p:cNvPr>
          <p:cNvSpPr>
            <a:spLocks noGrp="1"/>
          </p:cNvSpPr>
          <p:nvPr>
            <p:ph idx="1"/>
          </p:nvPr>
        </p:nvSpPr>
        <p:spPr>
          <a:xfrm>
            <a:off x="838200" y="1722330"/>
            <a:ext cx="10515600" cy="4351338"/>
          </a:xfrm>
        </p:spPr>
        <p:txBody>
          <a:bodyPr/>
          <a:lstStyle/>
          <a:p>
            <a:pPr eaLnBrk="1" hangingPunct="1">
              <a:spcBef>
                <a:spcPts val="388"/>
              </a:spcBef>
              <a:buClrTx/>
              <a:buSzTx/>
              <a:buFontTx/>
              <a:buNone/>
            </a:pPr>
            <a:r>
              <a:rPr lang="en-US" sz="2800" dirty="0">
                <a:solidFill>
                  <a:srgbClr val="00B050"/>
                </a:solidFill>
                <a:ea typeface="Trajan Pro Bold" charset="0"/>
                <a:cs typeface="Trajan Pro Bold" charset="0"/>
                <a:sym typeface="Trajan Pro Bold" charset="0"/>
              </a:rPr>
              <a:t>Real Money </a:t>
            </a:r>
            <a:r>
              <a:rPr lang="en-US" sz="2800" dirty="0">
                <a:solidFill>
                  <a:srgbClr val="FFFFFF"/>
                </a:solidFill>
                <a:ea typeface="Trajan Pro Bold" charset="0"/>
                <a:cs typeface="Trajan Pro Bold" charset="0"/>
                <a:sym typeface="Trajan Pro Bold" charset="0"/>
              </a:rPr>
              <a:t>consists of cash, checks, electronic transfers, and similar instruments</a:t>
            </a:r>
          </a:p>
          <a:p>
            <a:pPr eaLnBrk="1" hangingPunct="1">
              <a:spcBef>
                <a:spcPts val="388"/>
              </a:spcBef>
              <a:buClrTx/>
              <a:buSzTx/>
              <a:buFontTx/>
              <a:buNone/>
            </a:pPr>
            <a:endParaRPr lang="en-US" dirty="0">
              <a:solidFill>
                <a:srgbClr val="FFFFFF"/>
              </a:solidFill>
              <a:ea typeface="Trajan Pro Bold" charset="0"/>
              <a:cs typeface="Trajan Pro Bold" charset="0"/>
              <a:sym typeface="Trajan Pro Bold" charset="0"/>
            </a:endParaRPr>
          </a:p>
          <a:p>
            <a:pPr eaLnBrk="1" hangingPunct="1">
              <a:spcBef>
                <a:spcPts val="388"/>
              </a:spcBef>
              <a:buClrTx/>
              <a:buSzTx/>
              <a:buFontTx/>
              <a:buNone/>
            </a:pPr>
            <a:endParaRPr lang="en-US" sz="2800" dirty="0">
              <a:solidFill>
                <a:srgbClr val="FFFFFF"/>
              </a:solidFill>
              <a:ea typeface="Trajan Pro Bold" charset="0"/>
              <a:cs typeface="Trajan Pro Bold" charset="0"/>
              <a:sym typeface="Trajan Pro Bold" charset="0"/>
            </a:endParaRPr>
          </a:p>
          <a:p>
            <a:pPr eaLnBrk="1" hangingPunct="1">
              <a:spcBef>
                <a:spcPts val="388"/>
              </a:spcBef>
              <a:buClrTx/>
              <a:buSzTx/>
              <a:buFontTx/>
              <a:buNone/>
            </a:pPr>
            <a:endParaRPr lang="en-US" dirty="0">
              <a:solidFill>
                <a:srgbClr val="FFFFFF"/>
              </a:solidFill>
              <a:ea typeface="Trajan Pro Bold" charset="0"/>
              <a:cs typeface="Trajan Pro Bold" charset="0"/>
              <a:sym typeface="Trajan Pro Bold" charset="0"/>
            </a:endParaRPr>
          </a:p>
          <a:p>
            <a:pPr eaLnBrk="1" hangingPunct="1">
              <a:spcBef>
                <a:spcPts val="388"/>
              </a:spcBef>
              <a:buClrTx/>
              <a:buSzTx/>
              <a:buFontTx/>
              <a:buNone/>
            </a:pPr>
            <a:endParaRPr lang="en-US" sz="2800" dirty="0">
              <a:solidFill>
                <a:srgbClr val="FFFFFF"/>
              </a:solidFill>
              <a:ea typeface="Trajan Pro Bold" charset="0"/>
              <a:cs typeface="Trajan Pro Bold" charset="0"/>
              <a:sym typeface="Trajan Pro Bold" charset="0"/>
            </a:endParaRPr>
          </a:p>
          <a:p>
            <a:pPr eaLnBrk="1" hangingPunct="1">
              <a:spcBef>
                <a:spcPts val="388"/>
              </a:spcBef>
              <a:buClrTx/>
              <a:buSzTx/>
              <a:buFontTx/>
              <a:buNone/>
            </a:pPr>
            <a:endParaRPr lang="en-US" sz="2800" dirty="0">
              <a:solidFill>
                <a:srgbClr val="FFFFFF"/>
              </a:solidFill>
              <a:ea typeface="Trajan Pro Bold" charset="0"/>
              <a:cs typeface="Trajan Pro Bold" charset="0"/>
              <a:sym typeface="Trajan Pro Bold" charset="0"/>
            </a:endParaRPr>
          </a:p>
          <a:p>
            <a:pPr eaLnBrk="1" hangingPunct="1">
              <a:spcBef>
                <a:spcPts val="388"/>
              </a:spcBef>
              <a:buClrTx/>
              <a:buSzTx/>
              <a:buFontTx/>
              <a:buNone/>
            </a:pPr>
            <a:endParaRPr lang="en-US" sz="800" dirty="0">
              <a:solidFill>
                <a:srgbClr val="FFFFFF"/>
              </a:solidFill>
              <a:ea typeface="Lucida Grande" charset="0"/>
              <a:cs typeface="Lucida Grande" charset="0"/>
              <a:sym typeface="Trajan Pro Bold" charset="0"/>
            </a:endParaRPr>
          </a:p>
          <a:p>
            <a:pPr eaLnBrk="1" hangingPunct="1">
              <a:spcBef>
                <a:spcPts val="388"/>
              </a:spcBef>
              <a:buClrTx/>
              <a:buSzTx/>
              <a:buFontTx/>
              <a:buNone/>
            </a:pPr>
            <a:endParaRPr lang="en-US" sz="800" dirty="0">
              <a:solidFill>
                <a:srgbClr val="FFFFFF"/>
              </a:solidFill>
              <a:ea typeface="Lucida Grande" charset="0"/>
              <a:cs typeface="Lucida Grande" charset="0"/>
              <a:sym typeface="Trajan Pro Bold" charset="0"/>
            </a:endParaRPr>
          </a:p>
          <a:p>
            <a:pPr eaLnBrk="1" hangingPunct="1">
              <a:spcBef>
                <a:spcPts val="388"/>
              </a:spcBef>
              <a:buClrTx/>
              <a:buSzTx/>
              <a:buFontTx/>
              <a:buNone/>
            </a:pPr>
            <a:r>
              <a:rPr lang="en-US" sz="2800" dirty="0">
                <a:solidFill>
                  <a:srgbClr val="FFC000"/>
                </a:solidFill>
                <a:ea typeface="Trajan Pro Bold" charset="0"/>
                <a:cs typeface="Trajan Pro Bold" charset="0"/>
                <a:sym typeface="Trajan Pro Bold" charset="0"/>
              </a:rPr>
              <a:t>Gambling Money </a:t>
            </a:r>
            <a:r>
              <a:rPr lang="en-US" sz="2800" dirty="0">
                <a:solidFill>
                  <a:srgbClr val="FFFFFF"/>
                </a:solidFill>
                <a:ea typeface="Trajan Pro Bold" charset="0"/>
                <a:cs typeface="Trajan Pro Bold" charset="0"/>
                <a:sym typeface="Trajan Pro Bold" charset="0"/>
              </a:rPr>
              <a:t>consists of the gambler’s claim to personal wealth with which to gamble</a:t>
            </a:r>
          </a:p>
          <a:p>
            <a:endParaRPr lang="en-US" dirty="0"/>
          </a:p>
        </p:txBody>
      </p:sp>
      <p:pic>
        <p:nvPicPr>
          <p:cNvPr id="4" name="Picture 3">
            <a:extLst>
              <a:ext uri="{FF2B5EF4-FFF2-40B4-BE49-F238E27FC236}">
                <a16:creationId xmlns:a16="http://schemas.microsoft.com/office/drawing/2014/main" id="{B53E87F9-D320-4C67-B239-AE15EEC0906E}"/>
              </a:ext>
            </a:extLst>
          </p:cNvPr>
          <p:cNvPicPr>
            <a:picLocks noChangeAspect="1"/>
          </p:cNvPicPr>
          <p:nvPr/>
        </p:nvPicPr>
        <p:blipFill>
          <a:blip r:embed="rId3"/>
          <a:stretch>
            <a:fillRect/>
          </a:stretch>
        </p:blipFill>
        <p:spPr>
          <a:xfrm>
            <a:off x="1267145" y="3061699"/>
            <a:ext cx="2266396" cy="1672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0B3063D-F15E-496A-B1DE-F0DFC8CFC792}"/>
              </a:ext>
            </a:extLst>
          </p:cNvPr>
          <p:cNvPicPr>
            <a:picLocks noChangeAspect="1"/>
          </p:cNvPicPr>
          <p:nvPr/>
        </p:nvPicPr>
        <p:blipFill>
          <a:blip r:embed="rId4"/>
          <a:stretch>
            <a:fillRect/>
          </a:stretch>
        </p:blipFill>
        <p:spPr>
          <a:xfrm>
            <a:off x="3763766" y="3061699"/>
            <a:ext cx="2266396" cy="1672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3F4744A-631C-430B-A521-697E60BF7B35}"/>
              </a:ext>
            </a:extLst>
          </p:cNvPr>
          <p:cNvPicPr>
            <a:picLocks noChangeAspect="1"/>
          </p:cNvPicPr>
          <p:nvPr/>
        </p:nvPicPr>
        <p:blipFill>
          <a:blip r:embed="rId5"/>
          <a:stretch>
            <a:fillRect/>
          </a:stretch>
        </p:blipFill>
        <p:spPr>
          <a:xfrm>
            <a:off x="6260387" y="3061699"/>
            <a:ext cx="2266396" cy="1672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72A29ED-4EFD-429A-991C-842437A02E94}"/>
              </a:ext>
            </a:extLst>
          </p:cNvPr>
          <p:cNvPicPr>
            <a:picLocks noChangeAspect="1"/>
          </p:cNvPicPr>
          <p:nvPr/>
        </p:nvPicPr>
        <p:blipFill>
          <a:blip r:embed="rId6"/>
          <a:stretch>
            <a:fillRect/>
          </a:stretch>
        </p:blipFill>
        <p:spPr>
          <a:xfrm>
            <a:off x="8757008" y="3061699"/>
            <a:ext cx="2266396" cy="1672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5570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52D6-EB16-4B5E-9CC1-BCCF2C7DA487}"/>
              </a:ext>
            </a:extLst>
          </p:cNvPr>
          <p:cNvSpPr>
            <a:spLocks noGrp="1"/>
          </p:cNvSpPr>
          <p:nvPr>
            <p:ph type="title"/>
          </p:nvPr>
        </p:nvSpPr>
        <p:spPr/>
        <p:txBody>
          <a:bodyPr/>
          <a:lstStyle/>
          <a:p>
            <a:r>
              <a:rPr lang="en-US" dirty="0"/>
              <a:t>Taber (2001): The Meaning of Money</a:t>
            </a:r>
          </a:p>
        </p:txBody>
      </p:sp>
      <p:sp>
        <p:nvSpPr>
          <p:cNvPr id="3" name="Content Placeholder 2">
            <a:extLst>
              <a:ext uri="{FF2B5EF4-FFF2-40B4-BE49-F238E27FC236}">
                <a16:creationId xmlns:a16="http://schemas.microsoft.com/office/drawing/2014/main" id="{5EFD5D1B-DE28-40AB-AFC2-8BECF326E13B}"/>
              </a:ext>
            </a:extLst>
          </p:cNvPr>
          <p:cNvSpPr>
            <a:spLocks noGrp="1"/>
          </p:cNvSpPr>
          <p:nvPr>
            <p:ph idx="1"/>
          </p:nvPr>
        </p:nvSpPr>
        <p:spPr>
          <a:xfrm>
            <a:off x="838200" y="1846173"/>
            <a:ext cx="7216739" cy="4010096"/>
          </a:xfrm>
        </p:spPr>
        <p:txBody>
          <a:bodyPr>
            <a:normAutofit fontScale="77500" lnSpcReduction="20000"/>
          </a:bodyPr>
          <a:lstStyle/>
          <a:p>
            <a:pPr eaLnBrk="1" hangingPunct="1">
              <a:lnSpc>
                <a:spcPct val="90000"/>
              </a:lnSpc>
              <a:spcBef>
                <a:spcPts val="388"/>
              </a:spcBef>
              <a:buClr>
                <a:srgbClr val="FFFFFF"/>
              </a:buClr>
              <a:buSzPct val="10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Problem gamblers have two kinds of money- “Real Money” and “Gambling Money”</a:t>
            </a:r>
          </a:p>
          <a:p>
            <a:pPr eaLnBrk="1" hangingPunct="1">
              <a:lnSpc>
                <a:spcPct val="90000"/>
              </a:lnSpc>
              <a:spcBef>
                <a:spcPts val="388"/>
              </a:spcBef>
              <a:buClr>
                <a:srgbClr val="FFFFFF"/>
              </a:buClr>
              <a:buSzPct val="100000"/>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lnSpc>
                <a:spcPct val="90000"/>
              </a:lnSpc>
              <a:spcBef>
                <a:spcPts val="388"/>
              </a:spcBef>
              <a:buClr>
                <a:srgbClr val="FFFFFF"/>
              </a:buClr>
              <a:buSzPct val="10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Gambling money cannot be used for anything but gambling</a:t>
            </a:r>
          </a:p>
          <a:p>
            <a:pPr eaLnBrk="1" hangingPunct="1">
              <a:lnSpc>
                <a:spcPct val="90000"/>
              </a:lnSpc>
              <a:spcBef>
                <a:spcPts val="388"/>
              </a:spcBef>
              <a:buClr>
                <a:srgbClr val="FFFFFF"/>
              </a:buClr>
              <a:buSzPct val="100000"/>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lnSpc>
                <a:spcPct val="90000"/>
              </a:lnSpc>
              <a:spcBef>
                <a:spcPts val="388"/>
              </a:spcBef>
              <a:buClr>
                <a:srgbClr val="FFFFFF"/>
              </a:buClr>
              <a:buSzPct val="10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Once money undergoes a cognitive conversion into gambling money, it is never converted back to “real” money</a:t>
            </a:r>
          </a:p>
          <a:p>
            <a:pPr eaLnBrk="1" hangingPunct="1">
              <a:lnSpc>
                <a:spcPct val="90000"/>
              </a:lnSpc>
              <a:spcBef>
                <a:spcPts val="388"/>
              </a:spcBef>
              <a:buClr>
                <a:srgbClr val="FFFFFF"/>
              </a:buClr>
              <a:buSzPct val="100000"/>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lnSpc>
                <a:spcPct val="90000"/>
              </a:lnSpc>
              <a:spcBef>
                <a:spcPts val="388"/>
              </a:spcBef>
              <a:buClr>
                <a:srgbClr val="FFFFFF"/>
              </a:buClr>
              <a:buSzPct val="10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Gambling money is never really “LOST”</a:t>
            </a:r>
          </a:p>
          <a:p>
            <a:pPr eaLnBrk="1" hangingPunct="1">
              <a:lnSpc>
                <a:spcPct val="90000"/>
              </a:lnSpc>
              <a:spcBef>
                <a:spcPts val="388"/>
              </a:spcBef>
              <a:buClr>
                <a:srgbClr val="FFFFFF"/>
              </a:buClr>
              <a:buSzPct val="100000"/>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lnSpc>
                <a:spcPct val="90000"/>
              </a:lnSpc>
              <a:spcBef>
                <a:spcPts val="388"/>
              </a:spcBef>
              <a:buClr>
                <a:srgbClr val="FFFFFF"/>
              </a:buClr>
              <a:buSzPct val="10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Instead, the gambler convinces themselves their money is being held for them at the casino or track, and the next time they return to gamble they will win it back</a:t>
            </a:r>
          </a:p>
          <a:p>
            <a:endParaRPr lang="en-US" dirty="0"/>
          </a:p>
        </p:txBody>
      </p:sp>
      <p:pic>
        <p:nvPicPr>
          <p:cNvPr id="4" name="Picture 3">
            <a:extLst>
              <a:ext uri="{FF2B5EF4-FFF2-40B4-BE49-F238E27FC236}">
                <a16:creationId xmlns:a16="http://schemas.microsoft.com/office/drawing/2014/main" id="{395F0E33-09FD-4393-9882-EAA4F7F34BE5}"/>
              </a:ext>
            </a:extLst>
          </p:cNvPr>
          <p:cNvPicPr>
            <a:picLocks noChangeAspect="1"/>
          </p:cNvPicPr>
          <p:nvPr/>
        </p:nvPicPr>
        <p:blipFill>
          <a:blip r:embed="rId3"/>
          <a:stretch>
            <a:fillRect/>
          </a:stretch>
        </p:blipFill>
        <p:spPr>
          <a:xfrm>
            <a:off x="8517281" y="1779602"/>
            <a:ext cx="2974101" cy="197282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FE6317A-03AB-4C39-803B-8FAB0339CB4F}"/>
              </a:ext>
            </a:extLst>
          </p:cNvPr>
          <p:cNvPicPr>
            <a:picLocks noChangeAspect="1"/>
          </p:cNvPicPr>
          <p:nvPr/>
        </p:nvPicPr>
        <p:blipFill>
          <a:blip r:embed="rId4"/>
          <a:stretch>
            <a:fillRect/>
          </a:stretch>
        </p:blipFill>
        <p:spPr>
          <a:xfrm>
            <a:off x="8517280" y="3940151"/>
            <a:ext cx="2974101" cy="196984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247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8EFA-0030-4A50-BEE2-F11709AD74DB}"/>
              </a:ext>
            </a:extLst>
          </p:cNvPr>
          <p:cNvSpPr>
            <a:spLocks noGrp="1"/>
          </p:cNvSpPr>
          <p:nvPr>
            <p:ph type="title"/>
          </p:nvPr>
        </p:nvSpPr>
        <p:spPr/>
        <p:txBody>
          <a:bodyPr/>
          <a:lstStyle/>
          <a:p>
            <a:r>
              <a:rPr lang="en-US" dirty="0"/>
              <a:t>Basic Tenets of Motivational Interviewing</a:t>
            </a:r>
          </a:p>
        </p:txBody>
      </p:sp>
      <p:sp>
        <p:nvSpPr>
          <p:cNvPr id="3" name="Content Placeholder 2">
            <a:extLst>
              <a:ext uri="{FF2B5EF4-FFF2-40B4-BE49-F238E27FC236}">
                <a16:creationId xmlns:a16="http://schemas.microsoft.com/office/drawing/2014/main" id="{955FFCE1-3B96-48FA-8077-AD9FAED81273}"/>
              </a:ext>
            </a:extLst>
          </p:cNvPr>
          <p:cNvSpPr>
            <a:spLocks noGrp="1"/>
          </p:cNvSpPr>
          <p:nvPr>
            <p:ph idx="1"/>
          </p:nvPr>
        </p:nvSpPr>
        <p:spPr>
          <a:xfrm>
            <a:off x="6096000" y="1835899"/>
            <a:ext cx="5472701" cy="4351338"/>
          </a:xfrm>
        </p:spPr>
        <p:txBody>
          <a:bodyPr>
            <a:normAutofit/>
          </a:bodyPr>
          <a:lstStyle/>
          <a:p>
            <a:r>
              <a:rPr lang="en-US" dirty="0"/>
              <a:t>Change is the central feature of any therapeutic interaction. </a:t>
            </a:r>
          </a:p>
          <a:p>
            <a:r>
              <a:rPr lang="en-US" dirty="0"/>
              <a:t>Motivational interviewing is a relationship-centered, client-centered system of change.</a:t>
            </a:r>
          </a:p>
          <a:p>
            <a:r>
              <a:rPr lang="en-US" dirty="0"/>
              <a:t>Motivational interviewing is a trans-theoretical approach to the change process.</a:t>
            </a:r>
          </a:p>
        </p:txBody>
      </p:sp>
      <p:pic>
        <p:nvPicPr>
          <p:cNvPr id="4" name="Picture 3">
            <a:extLst>
              <a:ext uri="{FF2B5EF4-FFF2-40B4-BE49-F238E27FC236}">
                <a16:creationId xmlns:a16="http://schemas.microsoft.com/office/drawing/2014/main" id="{8449A97A-05F4-40BC-9576-FF99A728DC9A}"/>
              </a:ext>
            </a:extLst>
          </p:cNvPr>
          <p:cNvPicPr>
            <a:picLocks noChangeAspect="1"/>
          </p:cNvPicPr>
          <p:nvPr/>
        </p:nvPicPr>
        <p:blipFill>
          <a:blip r:embed="rId3"/>
          <a:stretch>
            <a:fillRect/>
          </a:stretch>
        </p:blipFill>
        <p:spPr>
          <a:xfrm>
            <a:off x="492277" y="1835899"/>
            <a:ext cx="5150725" cy="3461963"/>
          </a:xfrm>
          <a:prstGeom prst="roundRect">
            <a:avLst>
              <a:gd name="adj" fmla="val 4167"/>
            </a:avLst>
          </a:prstGeom>
          <a:solidFill>
            <a:schemeClr val="accent2"/>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65666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52D6-EB16-4B5E-9CC1-BCCF2C7DA487}"/>
              </a:ext>
            </a:extLst>
          </p:cNvPr>
          <p:cNvSpPr>
            <a:spLocks noGrp="1"/>
          </p:cNvSpPr>
          <p:nvPr>
            <p:ph type="title"/>
          </p:nvPr>
        </p:nvSpPr>
        <p:spPr/>
        <p:txBody>
          <a:bodyPr/>
          <a:lstStyle/>
          <a:p>
            <a:r>
              <a:rPr lang="en-US" dirty="0"/>
              <a:t>Taber (2001): The Meaning of Money</a:t>
            </a:r>
          </a:p>
        </p:txBody>
      </p:sp>
      <p:sp>
        <p:nvSpPr>
          <p:cNvPr id="3" name="Content Placeholder 2">
            <a:extLst>
              <a:ext uri="{FF2B5EF4-FFF2-40B4-BE49-F238E27FC236}">
                <a16:creationId xmlns:a16="http://schemas.microsoft.com/office/drawing/2014/main" id="{5EFD5D1B-DE28-40AB-AFC2-8BECF326E13B}"/>
              </a:ext>
            </a:extLst>
          </p:cNvPr>
          <p:cNvSpPr>
            <a:spLocks noGrp="1"/>
          </p:cNvSpPr>
          <p:nvPr>
            <p:ph idx="1"/>
          </p:nvPr>
        </p:nvSpPr>
        <p:spPr>
          <a:xfrm>
            <a:off x="838200" y="1846173"/>
            <a:ext cx="7216739" cy="4010096"/>
          </a:xfrm>
        </p:spPr>
        <p:txBody>
          <a:bodyPr>
            <a:normAutofit fontScale="85000" lnSpcReduction="20000"/>
          </a:bodyPr>
          <a:lstStyle/>
          <a:p>
            <a:pPr eaLnBrk="1" hangingPunct="1">
              <a:spcBef>
                <a:spcPts val="388"/>
              </a:spcBef>
              <a:buClr>
                <a:srgbClr val="FFFFFF"/>
              </a:buClr>
              <a:buSzPct val="100000"/>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00000"/>
              <a:buFont typeface="Arial" panose="020B0604020202020204" pitchFamily="34" charset="0"/>
              <a:buChar char="•"/>
            </a:pPr>
            <a:r>
              <a:rPr lang="en-US" sz="2800" dirty="0">
                <a:solidFill>
                  <a:srgbClr val="FFFFFF"/>
                </a:solidFill>
                <a:ea typeface="Lucida Grande" charset="0"/>
                <a:cs typeface="Lucida Grande" charset="0"/>
                <a:sym typeface="Trajan Pro Bold" charset="0"/>
              </a:rPr>
              <a:t>All accidental or unexpected money, and any windfall, is automatically converted into gambling money </a:t>
            </a:r>
          </a:p>
          <a:p>
            <a:pPr eaLnBrk="1" hangingPunct="1">
              <a:spcBef>
                <a:spcPts val="388"/>
              </a:spcBef>
              <a:buClr>
                <a:srgbClr val="FFFFFF"/>
              </a:buClr>
              <a:buSzPct val="100000"/>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00000"/>
              <a:buFont typeface="Arial" panose="020B0604020202020204" pitchFamily="34" charset="0"/>
              <a:buChar char="•"/>
            </a:pPr>
            <a:r>
              <a:rPr lang="en-US" sz="2800" dirty="0">
                <a:solidFill>
                  <a:srgbClr val="FFFFFF"/>
                </a:solidFill>
                <a:ea typeface="Lucida Grande" charset="0"/>
                <a:cs typeface="Lucida Grande" charset="0"/>
                <a:sym typeface="Trajan Pro Bold" charset="0"/>
              </a:rPr>
              <a:t>A gift from “Lady Luck” needs to be spent in her worship</a:t>
            </a:r>
          </a:p>
          <a:p>
            <a:pPr eaLnBrk="1" hangingPunct="1">
              <a:spcBef>
                <a:spcPts val="388"/>
              </a:spcBef>
              <a:buClr>
                <a:srgbClr val="FFFFFF"/>
              </a:buClr>
              <a:buSzPct val="100000"/>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00000"/>
              <a:buFont typeface="Arial" panose="020B0604020202020204" pitchFamily="34" charset="0"/>
              <a:buChar char="•"/>
            </a:pPr>
            <a:r>
              <a:rPr lang="en-US" sz="2800" dirty="0">
                <a:solidFill>
                  <a:srgbClr val="FFFFFF"/>
                </a:solidFill>
                <a:ea typeface="Lucida Grande" charset="0"/>
                <a:cs typeface="Lucida Grande" charset="0"/>
                <a:sym typeface="Trajan Pro Bold" charset="0"/>
              </a:rPr>
              <a:t>In casinos, money is always converted to chips or credits</a:t>
            </a:r>
          </a:p>
          <a:p>
            <a:pPr eaLnBrk="1" hangingPunct="1">
              <a:spcBef>
                <a:spcPts val="388"/>
              </a:spcBef>
              <a:buClr>
                <a:srgbClr val="FFFFFF"/>
              </a:buClr>
              <a:buSzPct val="100000"/>
              <a:buFont typeface="Arial" panose="020B0604020202020204" pitchFamily="34" charset="0"/>
              <a:buChar char="•"/>
            </a:pPr>
            <a:endParaRPr lang="en-US" sz="2800" dirty="0">
              <a:solidFill>
                <a:srgbClr val="FFFFFF"/>
              </a:solidFill>
              <a:ea typeface="Lucida Grande" charset="0"/>
              <a:cs typeface="Lucida Grande" charset="0"/>
              <a:sym typeface="Trajan Pro Bold" charset="0"/>
            </a:endParaRPr>
          </a:p>
          <a:p>
            <a:pPr eaLnBrk="1" hangingPunct="1">
              <a:spcBef>
                <a:spcPts val="388"/>
              </a:spcBef>
              <a:buClr>
                <a:srgbClr val="FFFFFF"/>
              </a:buClr>
              <a:buSzPct val="100000"/>
              <a:buFont typeface="Arial" panose="020B0604020202020204" pitchFamily="34" charset="0"/>
              <a:buChar char="•"/>
            </a:pPr>
            <a:r>
              <a:rPr lang="en-US" sz="2800" dirty="0">
                <a:solidFill>
                  <a:srgbClr val="FFFFFF"/>
                </a:solidFill>
                <a:ea typeface="Lucida Grande" charset="0"/>
                <a:cs typeface="Lucida Grande" charset="0"/>
                <a:sym typeface="Trajan Pro Bold" charset="0"/>
              </a:rPr>
              <a:t>Real money received as loans from others, even for the repayment of gambling debts, is immediately converted to gambling money</a:t>
            </a:r>
          </a:p>
          <a:p>
            <a:endParaRPr lang="en-US" dirty="0"/>
          </a:p>
        </p:txBody>
      </p:sp>
      <p:pic>
        <p:nvPicPr>
          <p:cNvPr id="6" name="Picture 5">
            <a:extLst>
              <a:ext uri="{FF2B5EF4-FFF2-40B4-BE49-F238E27FC236}">
                <a16:creationId xmlns:a16="http://schemas.microsoft.com/office/drawing/2014/main" id="{40905744-4CD4-4F79-BA0A-1FD75AF1CCE9}"/>
              </a:ext>
            </a:extLst>
          </p:cNvPr>
          <p:cNvPicPr>
            <a:picLocks noChangeAspect="1"/>
          </p:cNvPicPr>
          <p:nvPr/>
        </p:nvPicPr>
        <p:blipFill rotWithShape="1">
          <a:blip r:embed="rId3">
            <a:duotone>
              <a:schemeClr val="accent1">
                <a:shade val="45000"/>
                <a:satMod val="135000"/>
              </a:schemeClr>
              <a:prstClr val="white"/>
            </a:duotone>
          </a:blip>
          <a:srcRect t="8689" b="9663"/>
          <a:stretch/>
        </p:blipFill>
        <p:spPr>
          <a:xfrm>
            <a:off x="8395497" y="1931541"/>
            <a:ext cx="3058770" cy="340074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9890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662A-6C94-45AF-8A43-FCC2F59DF89A}"/>
              </a:ext>
            </a:extLst>
          </p:cNvPr>
          <p:cNvSpPr>
            <a:spLocks noGrp="1"/>
          </p:cNvSpPr>
          <p:nvPr>
            <p:ph type="title"/>
          </p:nvPr>
        </p:nvSpPr>
        <p:spPr/>
        <p:txBody>
          <a:bodyPr/>
          <a:lstStyle/>
          <a:p>
            <a:r>
              <a:rPr lang="en-US" dirty="0"/>
              <a:t>Chaos and Consequences with Money</a:t>
            </a:r>
          </a:p>
        </p:txBody>
      </p:sp>
      <p:sp>
        <p:nvSpPr>
          <p:cNvPr id="3" name="Content Placeholder 2">
            <a:extLst>
              <a:ext uri="{FF2B5EF4-FFF2-40B4-BE49-F238E27FC236}">
                <a16:creationId xmlns:a16="http://schemas.microsoft.com/office/drawing/2014/main" id="{BA94BB0C-BD4B-4A07-A26F-8F0E8E8EC8FD}"/>
              </a:ext>
            </a:extLst>
          </p:cNvPr>
          <p:cNvSpPr>
            <a:spLocks noGrp="1"/>
          </p:cNvSpPr>
          <p:nvPr>
            <p:ph idx="1"/>
          </p:nvPr>
        </p:nvSpPr>
        <p:spPr>
          <a:xfrm>
            <a:off x="838200" y="4048017"/>
            <a:ext cx="10515600" cy="2128945"/>
          </a:xfrm>
        </p:spPr>
        <p:txBody>
          <a:bodyPr/>
          <a:lstStyle/>
          <a:p>
            <a:pPr marL="457200" indent="-457200" eaLnBrk="1" hangingPunct="1">
              <a:lnSpc>
                <a:spcPct val="90000"/>
              </a:lnSpc>
              <a:buClr>
                <a:srgbClr val="FFFFFF"/>
              </a:buClr>
              <a:buSzPct val="131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Gambling addiction creates financial chaos</a:t>
            </a:r>
            <a:endParaRPr lang="en-US" sz="2800" dirty="0">
              <a:solidFill>
                <a:srgbClr val="FFFFFF"/>
              </a:solidFill>
              <a:ea typeface="ヒラギノ角ゴ ProN W6" charset="0"/>
              <a:cs typeface="ヒラギノ角ゴ ProN W6" charset="0"/>
              <a:sym typeface="Trajan Pro Bold" charset="0"/>
            </a:endParaRPr>
          </a:p>
          <a:p>
            <a:pPr marL="457200" indent="-457200" eaLnBrk="1" hangingPunct="1">
              <a:lnSpc>
                <a:spcPct val="90000"/>
              </a:lnSpc>
              <a:spcBef>
                <a:spcPts val="538"/>
              </a:spcBef>
              <a:buClr>
                <a:srgbClr val="FFFFFF"/>
              </a:buClr>
              <a:buSzPct val="131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Problems are far-reaching</a:t>
            </a:r>
            <a:endParaRPr lang="en-US" sz="2800" dirty="0">
              <a:solidFill>
                <a:srgbClr val="FFFFFF"/>
              </a:solidFill>
              <a:ea typeface="ヒラギノ角ゴ ProN W6" charset="0"/>
              <a:cs typeface="ヒラギノ角ゴ ProN W6" charset="0"/>
              <a:sym typeface="Trajan Pro Bold" charset="0"/>
            </a:endParaRPr>
          </a:p>
          <a:p>
            <a:pPr marL="457200" indent="-457200" eaLnBrk="1" hangingPunct="1">
              <a:lnSpc>
                <a:spcPct val="90000"/>
              </a:lnSpc>
              <a:spcBef>
                <a:spcPts val="538"/>
              </a:spcBef>
              <a:buClr>
                <a:srgbClr val="FFFFFF"/>
              </a:buClr>
              <a:buSzPct val="131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Client likely to be cycling through range of emotions</a:t>
            </a:r>
            <a:endParaRPr lang="en-US" sz="2800" dirty="0">
              <a:solidFill>
                <a:srgbClr val="FFFFFF"/>
              </a:solidFill>
              <a:ea typeface="ヒラギノ角ゴ ProN W6" charset="0"/>
              <a:cs typeface="ヒラギノ角ゴ ProN W6" charset="0"/>
              <a:sym typeface="Trajan Pro Bold" charset="0"/>
            </a:endParaRPr>
          </a:p>
          <a:p>
            <a:pPr marL="457200" indent="-457200" eaLnBrk="1" hangingPunct="1">
              <a:lnSpc>
                <a:spcPct val="90000"/>
              </a:lnSpc>
              <a:spcBef>
                <a:spcPts val="538"/>
              </a:spcBef>
              <a:buClr>
                <a:srgbClr val="FFFFFF"/>
              </a:buClr>
              <a:buSzPct val="131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Therapist’s task is to help client recognize possibility of change</a:t>
            </a:r>
            <a:r>
              <a:rPr lang="en-US" sz="2800" dirty="0">
                <a:solidFill>
                  <a:srgbClr val="FFFFFF"/>
                </a:solidFill>
                <a:latin typeface="ヒラギノ角ゴ ProN W6" charset="0"/>
                <a:ea typeface="ヒラギノ角ゴ ProN W6" charset="0"/>
                <a:cs typeface="ヒラギノ角ゴ ProN W6" charset="0"/>
                <a:sym typeface="ヒラギノ角ゴ ProN W6" charset="0"/>
              </a:rPr>
              <a:t>	</a:t>
            </a:r>
          </a:p>
        </p:txBody>
      </p:sp>
      <p:pic>
        <p:nvPicPr>
          <p:cNvPr id="4" name="Picture 3">
            <a:extLst>
              <a:ext uri="{FF2B5EF4-FFF2-40B4-BE49-F238E27FC236}">
                <a16:creationId xmlns:a16="http://schemas.microsoft.com/office/drawing/2014/main" id="{56081B37-F203-48A0-833D-7A8ADD19CEF1}"/>
              </a:ext>
            </a:extLst>
          </p:cNvPr>
          <p:cNvPicPr>
            <a:picLocks noChangeAspect="1"/>
          </p:cNvPicPr>
          <p:nvPr/>
        </p:nvPicPr>
        <p:blipFill>
          <a:blip r:embed="rId3"/>
          <a:stretch>
            <a:fillRect/>
          </a:stretch>
        </p:blipFill>
        <p:spPr>
          <a:xfrm>
            <a:off x="6616664" y="1765791"/>
            <a:ext cx="2801206" cy="197852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descr="Diagram&#10;&#10;Description automatically generated">
            <a:extLst>
              <a:ext uri="{FF2B5EF4-FFF2-40B4-BE49-F238E27FC236}">
                <a16:creationId xmlns:a16="http://schemas.microsoft.com/office/drawing/2014/main" id="{685DE805-1C73-4367-985B-FA7B168F1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131" y="1765791"/>
            <a:ext cx="2801206" cy="1978522"/>
          </a:xfrm>
          <a:prstGeom prst="rect">
            <a:avLst/>
          </a:prstGeom>
          <a:solidFill>
            <a:schemeClr val="bg1"/>
          </a:solidFill>
          <a:ln w="50800">
            <a:solidFill>
              <a:srgbClr val="D86018"/>
            </a:solidFill>
          </a:ln>
        </p:spPr>
      </p:pic>
    </p:spTree>
    <p:extLst>
      <p:ext uri="{BB962C8B-B14F-4D97-AF65-F5344CB8AC3E}">
        <p14:creationId xmlns:p14="http://schemas.microsoft.com/office/powerpoint/2010/main" val="497783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662A-6C94-45AF-8A43-FCC2F59DF89A}"/>
              </a:ext>
            </a:extLst>
          </p:cNvPr>
          <p:cNvSpPr>
            <a:spLocks noGrp="1"/>
          </p:cNvSpPr>
          <p:nvPr>
            <p:ph type="title"/>
          </p:nvPr>
        </p:nvSpPr>
        <p:spPr/>
        <p:txBody>
          <a:bodyPr/>
          <a:lstStyle/>
          <a:p>
            <a:r>
              <a:rPr lang="en-US" dirty="0"/>
              <a:t>Chaos and Consequences with Money</a:t>
            </a:r>
          </a:p>
        </p:txBody>
      </p:sp>
      <p:sp>
        <p:nvSpPr>
          <p:cNvPr id="3" name="Content Placeholder 2">
            <a:extLst>
              <a:ext uri="{FF2B5EF4-FFF2-40B4-BE49-F238E27FC236}">
                <a16:creationId xmlns:a16="http://schemas.microsoft.com/office/drawing/2014/main" id="{BA94BB0C-BD4B-4A07-A26F-8F0E8E8EC8FD}"/>
              </a:ext>
            </a:extLst>
          </p:cNvPr>
          <p:cNvSpPr>
            <a:spLocks noGrp="1"/>
          </p:cNvSpPr>
          <p:nvPr>
            <p:ph idx="1"/>
          </p:nvPr>
        </p:nvSpPr>
        <p:spPr>
          <a:xfrm>
            <a:off x="838200" y="4048017"/>
            <a:ext cx="10515600" cy="2128945"/>
          </a:xfrm>
        </p:spPr>
        <p:txBody>
          <a:bodyPr>
            <a:normAutofit fontScale="92500" lnSpcReduction="20000"/>
          </a:bodyPr>
          <a:lstStyle/>
          <a:p>
            <a:pPr marL="342900" indent="-342900" eaLnBrk="1" hangingPunct="1">
              <a:spcAft>
                <a:spcPts val="600"/>
              </a:spcAft>
              <a:buClr>
                <a:srgbClr val="FFFFFF"/>
              </a:buClr>
              <a:buSzPct val="124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Financial issues are among the most difficult</a:t>
            </a:r>
            <a:endParaRPr lang="en-US" sz="1050" dirty="0">
              <a:solidFill>
                <a:srgbClr val="FFFFFF"/>
              </a:solidFill>
              <a:ea typeface="ヒラギノ角ゴ ProN W6" charset="0"/>
              <a:cs typeface="ヒラギノ角ゴ ProN W6" charset="0"/>
              <a:sym typeface="Trajan Pro Bold" charset="0"/>
            </a:endParaRPr>
          </a:p>
          <a:p>
            <a:pPr marL="342900" indent="-342900" eaLnBrk="1" hangingPunct="1">
              <a:spcBef>
                <a:spcPts val="538"/>
              </a:spcBef>
              <a:spcAft>
                <a:spcPts val="600"/>
              </a:spcAft>
              <a:buClr>
                <a:srgbClr val="FFFFFF"/>
              </a:buClr>
              <a:buSzPct val="124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Money and love may be intermingled</a:t>
            </a:r>
            <a:endParaRPr lang="en-US" sz="1050" dirty="0">
              <a:solidFill>
                <a:srgbClr val="FFFFFF"/>
              </a:solidFill>
              <a:ea typeface="ヒラギノ角ゴ ProN W6" charset="0"/>
              <a:cs typeface="ヒラギノ角ゴ ProN W6" charset="0"/>
              <a:sym typeface="Trajan Pro Bold" charset="0"/>
            </a:endParaRPr>
          </a:p>
          <a:p>
            <a:pPr marL="342900" indent="-342900" eaLnBrk="1" hangingPunct="1">
              <a:spcBef>
                <a:spcPts val="538"/>
              </a:spcBef>
              <a:spcAft>
                <a:spcPts val="600"/>
              </a:spcAft>
              <a:buClr>
                <a:srgbClr val="FFFFFF"/>
              </a:buClr>
              <a:buSzPct val="124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Gambler may feel threatened by attempts to change status quo</a:t>
            </a:r>
            <a:endParaRPr lang="en-US" sz="1050" dirty="0">
              <a:solidFill>
                <a:srgbClr val="FFFFFF"/>
              </a:solidFill>
              <a:ea typeface="ヒラギノ角ゴ ProN W6" charset="0"/>
              <a:cs typeface="ヒラギノ角ゴ ProN W6" charset="0"/>
              <a:sym typeface="Trajan Pro Bold" charset="0"/>
            </a:endParaRPr>
          </a:p>
          <a:p>
            <a:pPr marL="342900" indent="-342900" eaLnBrk="1" hangingPunct="1">
              <a:spcBef>
                <a:spcPts val="538"/>
              </a:spcBef>
              <a:spcAft>
                <a:spcPts val="600"/>
              </a:spcAft>
              <a:buClr>
                <a:srgbClr val="FFFFFF"/>
              </a:buClr>
              <a:buSzPct val="124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Gambler may be angered by spouse’s attempts to pull away financially or limit access to funds</a:t>
            </a:r>
            <a:r>
              <a:rPr lang="en-US" sz="2800" dirty="0">
                <a:solidFill>
                  <a:srgbClr val="FFFFFF"/>
                </a:solidFill>
                <a:latin typeface="ヒラギノ角ゴ ProN W6" charset="0"/>
                <a:ea typeface="ヒラギノ角ゴ ProN W6" charset="0"/>
                <a:cs typeface="ヒラギノ角ゴ ProN W6" charset="0"/>
                <a:sym typeface="ヒラギノ角ゴ ProN W6" charset="0"/>
              </a:rPr>
              <a:t>	</a:t>
            </a:r>
          </a:p>
          <a:p>
            <a:pPr marL="457200" indent="-457200" eaLnBrk="1" hangingPunct="1">
              <a:lnSpc>
                <a:spcPct val="90000"/>
              </a:lnSpc>
              <a:buClr>
                <a:srgbClr val="FFFFFF"/>
              </a:buClr>
              <a:buSzPct val="131000"/>
              <a:buFont typeface="Arial" panose="020B0604020202020204" pitchFamily="34" charset="0"/>
              <a:buChar char="•"/>
            </a:pPr>
            <a:endParaRPr lang="en-US" sz="2800" dirty="0">
              <a:solidFill>
                <a:srgbClr val="FFFFFF"/>
              </a:solidFill>
              <a:latin typeface="ヒラギノ角ゴ ProN W6" charset="0"/>
              <a:ea typeface="ヒラギノ角ゴ ProN W6" charset="0"/>
              <a:cs typeface="ヒラギノ角ゴ ProN W6" charset="0"/>
              <a:sym typeface="ヒラギノ角ゴ ProN W6" charset="0"/>
            </a:endParaRPr>
          </a:p>
        </p:txBody>
      </p:sp>
      <p:pic>
        <p:nvPicPr>
          <p:cNvPr id="6" name="Picture 5" descr="Diagram&#10;&#10;Description automatically generated">
            <a:extLst>
              <a:ext uri="{FF2B5EF4-FFF2-40B4-BE49-F238E27FC236}">
                <a16:creationId xmlns:a16="http://schemas.microsoft.com/office/drawing/2014/main" id="{EB664EF4-6E81-4F10-B6CE-FEAA00FD6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31" y="1765791"/>
            <a:ext cx="2801206" cy="1978522"/>
          </a:xfrm>
          <a:prstGeom prst="rect">
            <a:avLst/>
          </a:prstGeom>
          <a:solidFill>
            <a:schemeClr val="bg1"/>
          </a:solidFill>
          <a:ln w="50800">
            <a:solidFill>
              <a:srgbClr val="D86018"/>
            </a:solidFill>
          </a:ln>
        </p:spPr>
      </p:pic>
      <p:pic>
        <p:nvPicPr>
          <p:cNvPr id="7" name="Picture 6">
            <a:extLst>
              <a:ext uri="{FF2B5EF4-FFF2-40B4-BE49-F238E27FC236}">
                <a16:creationId xmlns:a16="http://schemas.microsoft.com/office/drawing/2014/main" id="{D17C1307-EC04-4453-8A7E-868F79772470}"/>
              </a:ext>
            </a:extLst>
          </p:cNvPr>
          <p:cNvPicPr>
            <a:picLocks noChangeAspect="1"/>
          </p:cNvPicPr>
          <p:nvPr/>
        </p:nvPicPr>
        <p:blipFill>
          <a:blip r:embed="rId4"/>
          <a:stretch>
            <a:fillRect/>
          </a:stretch>
        </p:blipFill>
        <p:spPr>
          <a:xfrm>
            <a:off x="6616664" y="1765791"/>
            <a:ext cx="2801206" cy="197852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8647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17A7-C249-4A4D-8B61-83CA09ADB5E1}"/>
              </a:ext>
            </a:extLst>
          </p:cNvPr>
          <p:cNvSpPr>
            <a:spLocks noGrp="1"/>
          </p:cNvSpPr>
          <p:nvPr>
            <p:ph type="title"/>
          </p:nvPr>
        </p:nvSpPr>
        <p:spPr/>
        <p:txBody>
          <a:bodyPr/>
          <a:lstStyle/>
          <a:p>
            <a:r>
              <a:rPr lang="en-US" dirty="0"/>
              <a:t>Enabling the Gambler: Financial Mistakes</a:t>
            </a:r>
          </a:p>
        </p:txBody>
      </p:sp>
      <p:sp>
        <p:nvSpPr>
          <p:cNvPr id="3" name="Content Placeholder 2">
            <a:extLst>
              <a:ext uri="{FF2B5EF4-FFF2-40B4-BE49-F238E27FC236}">
                <a16:creationId xmlns:a16="http://schemas.microsoft.com/office/drawing/2014/main" id="{0877FD85-4047-4499-BE4E-5FF00936BB4A}"/>
              </a:ext>
            </a:extLst>
          </p:cNvPr>
          <p:cNvSpPr>
            <a:spLocks noGrp="1"/>
          </p:cNvSpPr>
          <p:nvPr>
            <p:ph idx="1"/>
          </p:nvPr>
        </p:nvSpPr>
        <p:spPr>
          <a:xfrm>
            <a:off x="5691882" y="1825625"/>
            <a:ext cx="5661917" cy="4351338"/>
          </a:xfrm>
        </p:spPr>
        <p:txBody>
          <a:bodyPr>
            <a:normAutofit fontScale="92500" lnSpcReduction="20000"/>
          </a:bodyPr>
          <a:lstStyle/>
          <a:p>
            <a:pPr marL="0" indent="0" eaLnBrk="1" hangingPunct="1">
              <a:buFont typeface="Wingdings 2" panose="05020102010507070707" pitchFamily="18" charset="2"/>
              <a:buNone/>
            </a:pPr>
            <a:r>
              <a:rPr lang="en-US" sz="3200" b="1" dirty="0">
                <a:solidFill>
                  <a:srgbClr val="FBC500"/>
                </a:solidFill>
                <a:ea typeface="Trajan Pro Bold" charset="0"/>
                <a:cs typeface="Trajan Pro Bold" charset="0"/>
                <a:sym typeface="Trajan Pro Bold" charset="0"/>
              </a:rPr>
              <a:t>Definition:</a:t>
            </a:r>
            <a:endParaRPr lang="en-US" sz="3200" b="1" dirty="0">
              <a:solidFill>
                <a:srgbClr val="FBC500"/>
              </a:solidFill>
              <a:ea typeface="ヒラギノ角ゴ ProN W6" charset="0"/>
              <a:cs typeface="ヒラギノ角ゴ ProN W6" charset="0"/>
              <a:sym typeface="Trajan Pro Bold" charset="0"/>
            </a:endParaRPr>
          </a:p>
          <a:p>
            <a:pPr marL="0" indent="0" eaLnBrk="1" hangingPunct="1">
              <a:spcBef>
                <a:spcPts val="538"/>
              </a:spcBef>
              <a:spcAft>
                <a:spcPts val="1800"/>
              </a:spcAft>
              <a:buNone/>
            </a:pPr>
            <a:r>
              <a:rPr lang="en-US" sz="2800" dirty="0">
                <a:solidFill>
                  <a:srgbClr val="FFFFFF"/>
                </a:solidFill>
                <a:ea typeface="Trajan Pro" pitchFamily="18" charset="0"/>
                <a:cs typeface="Trajan Pro" pitchFamily="18" charset="0"/>
                <a:sym typeface="Trajan Pro" pitchFamily="18" charset="0"/>
              </a:rPr>
              <a:t>Loved ones’ behavior that consciously or unconsciously contributes to allowing gambling to continue. </a:t>
            </a:r>
            <a:endParaRPr lang="en-US" sz="2800" dirty="0">
              <a:solidFill>
                <a:srgbClr val="FFFFFF"/>
              </a:solidFill>
              <a:sym typeface="Trajan Pro" pitchFamily="18" charset="0"/>
            </a:endParaRPr>
          </a:p>
          <a:p>
            <a:pPr marL="0" indent="0" eaLnBrk="1" hangingPunct="1">
              <a:spcBef>
                <a:spcPts val="538"/>
              </a:spcBef>
              <a:buFont typeface="Wingdings 2" panose="05020102010507070707" pitchFamily="18" charset="2"/>
              <a:buNone/>
            </a:pPr>
            <a:r>
              <a:rPr lang="en-US" sz="3200" b="1" dirty="0">
                <a:solidFill>
                  <a:srgbClr val="0DD101"/>
                </a:solidFill>
                <a:ea typeface="Trajan Pro Bold" charset="0"/>
                <a:cs typeface="Trajan Pro Bold" charset="0"/>
                <a:sym typeface="Trajan Pro Bold" charset="0"/>
              </a:rPr>
              <a:t>Examples:</a:t>
            </a:r>
            <a:endParaRPr lang="en-US" sz="3200" b="1" dirty="0">
              <a:solidFill>
                <a:srgbClr val="0DD101"/>
              </a:solidFill>
              <a:ea typeface="ヒラギノ角ゴ ProN W6" charset="0"/>
              <a:cs typeface="ヒラギノ角ゴ ProN W6" charset="0"/>
              <a:sym typeface="Trajan Pro Bold" charset="0"/>
            </a:endParaRPr>
          </a:p>
          <a:p>
            <a:pPr marL="0" indent="0" eaLnBrk="1" hangingPunct="1">
              <a:spcBef>
                <a:spcPts val="538"/>
              </a:spcBef>
              <a:buFont typeface="Wingdings 2" panose="05020102010507070707" pitchFamily="18" charset="2"/>
              <a:buNone/>
            </a:pPr>
            <a:r>
              <a:rPr lang="en-US" sz="2800" dirty="0">
                <a:solidFill>
                  <a:srgbClr val="FFFFFF"/>
                </a:solidFill>
                <a:ea typeface="Trajan Pro" pitchFamily="18" charset="0"/>
                <a:cs typeface="Trajan Pro" pitchFamily="18" charset="0"/>
                <a:sym typeface="Trajan Pro" pitchFamily="18" charset="0"/>
              </a:rPr>
              <a:t>Covering up, lying, lending money, making gambling easier, encouraging gambling</a:t>
            </a:r>
            <a:endParaRPr lang="en-US" sz="2800" dirty="0">
              <a:solidFill>
                <a:srgbClr val="FFFFFF"/>
              </a:solidFill>
              <a:sym typeface="Trajan Pro" pitchFamily="18" charset="0"/>
            </a:endParaRPr>
          </a:p>
          <a:p>
            <a:pPr marL="0" indent="0" eaLnBrk="1" hangingPunct="1">
              <a:spcBef>
                <a:spcPts val="538"/>
              </a:spcBef>
              <a:buFont typeface="Wingdings 2" panose="05020102010507070707" pitchFamily="18" charset="2"/>
              <a:buNone/>
            </a:pPr>
            <a:endParaRPr lang="en-US" sz="2800" dirty="0">
              <a:solidFill>
                <a:srgbClr val="FFFFFF"/>
              </a:solidFill>
              <a:sym typeface="Trajan Pro" pitchFamily="18" charset="0"/>
            </a:endParaRPr>
          </a:p>
          <a:p>
            <a:pPr marL="0" indent="0" eaLnBrk="1" hangingPunct="1">
              <a:spcBef>
                <a:spcPts val="538"/>
              </a:spcBef>
              <a:buFont typeface="Wingdings 2" panose="05020102010507070707" pitchFamily="18" charset="2"/>
              <a:buNone/>
            </a:pPr>
            <a:r>
              <a:rPr lang="en-US" sz="3200" b="1" dirty="0">
                <a:solidFill>
                  <a:srgbClr val="00FFFF"/>
                </a:solidFill>
                <a:ea typeface="Trajan Pro Bold" charset="0"/>
                <a:cs typeface="Trajan Pro Bold" charset="0"/>
                <a:sym typeface="Trajan Pro Bold" charset="0"/>
              </a:rPr>
              <a:t>Prognosis:</a:t>
            </a:r>
            <a:endParaRPr lang="en-US" sz="3200" b="1" dirty="0">
              <a:solidFill>
                <a:srgbClr val="00FFFF"/>
              </a:solidFill>
              <a:ea typeface="ヒラギノ角ゴ ProN W6" charset="0"/>
              <a:cs typeface="ヒラギノ角ゴ ProN W6" charset="0"/>
              <a:sym typeface="Trajan Pro Bold" charset="0"/>
            </a:endParaRPr>
          </a:p>
          <a:p>
            <a:pPr marL="0" indent="0" eaLnBrk="1" hangingPunct="1">
              <a:spcBef>
                <a:spcPts val="538"/>
              </a:spcBef>
              <a:buFont typeface="Wingdings 2" panose="05020102010507070707" pitchFamily="18" charset="2"/>
              <a:buNone/>
            </a:pPr>
            <a:r>
              <a:rPr lang="en-US" sz="2800" dirty="0">
                <a:solidFill>
                  <a:srgbClr val="FFFFFF"/>
                </a:solidFill>
                <a:ea typeface="Trajan Pro" pitchFamily="18" charset="0"/>
                <a:cs typeface="Trajan Pro" pitchFamily="18" charset="0"/>
                <a:sym typeface="Trajan Pro" pitchFamily="18" charset="0"/>
              </a:rPr>
              <a:t>Understand the amount given will never be enough</a:t>
            </a:r>
            <a:endParaRPr lang="en-US" sz="2800" dirty="0">
              <a:solidFill>
                <a:srgbClr val="FFFFFF"/>
              </a:solidFill>
              <a:sym typeface="Trajan Pro" pitchFamily="18" charset="0"/>
            </a:endParaRPr>
          </a:p>
          <a:p>
            <a:endParaRPr lang="en-US" dirty="0"/>
          </a:p>
        </p:txBody>
      </p:sp>
      <p:pic>
        <p:nvPicPr>
          <p:cNvPr id="4" name="Picture 3">
            <a:extLst>
              <a:ext uri="{FF2B5EF4-FFF2-40B4-BE49-F238E27FC236}">
                <a16:creationId xmlns:a16="http://schemas.microsoft.com/office/drawing/2014/main" id="{4086EE6E-850C-4431-90A4-A390F19AF387}"/>
              </a:ext>
            </a:extLst>
          </p:cNvPr>
          <p:cNvPicPr>
            <a:picLocks noChangeAspect="1"/>
          </p:cNvPicPr>
          <p:nvPr/>
        </p:nvPicPr>
        <p:blipFill>
          <a:blip r:embed="rId3"/>
          <a:stretch>
            <a:fillRect/>
          </a:stretch>
        </p:blipFill>
        <p:spPr>
          <a:xfrm>
            <a:off x="559372" y="2085652"/>
            <a:ext cx="4690692" cy="351889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3619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1E81-1184-42DF-9BB0-B2FDBEF9F0CC}"/>
              </a:ext>
            </a:extLst>
          </p:cNvPr>
          <p:cNvSpPr>
            <a:spLocks noGrp="1"/>
          </p:cNvSpPr>
          <p:nvPr>
            <p:ph type="title"/>
          </p:nvPr>
        </p:nvSpPr>
        <p:spPr/>
        <p:txBody>
          <a:bodyPr/>
          <a:lstStyle/>
          <a:p>
            <a:r>
              <a:rPr lang="en-US" dirty="0"/>
              <a:t>Adding “No” to the Family Vocabulary</a:t>
            </a:r>
          </a:p>
        </p:txBody>
      </p:sp>
      <p:sp>
        <p:nvSpPr>
          <p:cNvPr id="3" name="Content Placeholder 2">
            <a:extLst>
              <a:ext uri="{FF2B5EF4-FFF2-40B4-BE49-F238E27FC236}">
                <a16:creationId xmlns:a16="http://schemas.microsoft.com/office/drawing/2014/main" id="{AC5B169C-99D4-42C5-B091-BD6B05EF2660}"/>
              </a:ext>
            </a:extLst>
          </p:cNvPr>
          <p:cNvSpPr>
            <a:spLocks noGrp="1"/>
          </p:cNvSpPr>
          <p:nvPr>
            <p:ph idx="1"/>
          </p:nvPr>
        </p:nvSpPr>
        <p:spPr>
          <a:xfrm>
            <a:off x="838200" y="1825625"/>
            <a:ext cx="7576335" cy="4351338"/>
          </a:xfrm>
        </p:spPr>
        <p:txBody>
          <a:bodyPr/>
          <a:lstStyle/>
          <a:p>
            <a:pPr marL="0" indent="0" eaLnBrk="1" hangingPunct="1">
              <a:spcAft>
                <a:spcPts val="2400"/>
              </a:spcAft>
              <a:buFont typeface="Wingdings 2" panose="05020102010507070707" pitchFamily="18" charset="2"/>
              <a:buNone/>
              <a:defRPr/>
            </a:pPr>
            <a:r>
              <a:rPr lang="en-US" dirty="0">
                <a:solidFill>
                  <a:srgbClr val="FFC000"/>
                </a:solidFill>
                <a:effectLst>
                  <a:outerShdw blurRad="38100" dist="38100" dir="2700000" algn="tl">
                    <a:srgbClr val="000000"/>
                  </a:outerShdw>
                </a:effectLst>
                <a:ea typeface="Trajan Pro Bold" charset="0"/>
                <a:cs typeface="Trajan Pro Bold" charset="0"/>
                <a:sym typeface="Trajan Pro Bold" charset="0"/>
              </a:rPr>
              <a:t>FIRST ASSURE FAMILY SAFETY</a:t>
            </a:r>
          </a:p>
          <a:p>
            <a:pPr marL="0" indent="0" eaLnBrk="1" hangingPunct="1">
              <a:buFont typeface="Wingdings 2" panose="05020102010507070707" pitchFamily="18" charset="2"/>
              <a:buNone/>
              <a:defRP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Saying </a:t>
            </a:r>
            <a:r>
              <a:rPr lang="en-US" dirty="0">
                <a:solidFill>
                  <a:srgbClr val="FBC500"/>
                </a:solidFill>
                <a:effectLst>
                  <a:outerShdw blurRad="38100" dist="38100" dir="2700000" algn="tl">
                    <a:srgbClr val="000000"/>
                  </a:outerShdw>
                </a:effectLst>
                <a:ea typeface="Trajan Pro Bold" charset="0"/>
                <a:cs typeface="Trajan Pro Bold" charset="0"/>
                <a:sym typeface="Trajan Pro Bold" charset="0"/>
              </a:rPr>
              <a:t>“no”</a:t>
            </a: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 can be difficult</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Loved ones must be reminded that bailouts provide breathing room</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Gambler must experience personal consequences of his behavior</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D1C41D34-F95B-4957-9A85-3130D9718ACE}"/>
              </a:ext>
            </a:extLst>
          </p:cNvPr>
          <p:cNvPicPr>
            <a:picLocks noChangeAspect="1"/>
          </p:cNvPicPr>
          <p:nvPr/>
        </p:nvPicPr>
        <p:blipFill rotWithShape="1">
          <a:blip r:embed="rId3"/>
          <a:srcRect l="1903" t="600" r="2536" b="6376"/>
          <a:stretch/>
        </p:blipFill>
        <p:spPr>
          <a:xfrm>
            <a:off x="8651696" y="1897544"/>
            <a:ext cx="2578814" cy="322608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FAB30BB-CFBA-4BE9-8EF5-40258AA91063}"/>
              </a:ext>
            </a:extLst>
          </p:cNvPr>
          <p:cNvSpPr txBox="1"/>
          <p:nvPr/>
        </p:nvSpPr>
        <p:spPr>
          <a:xfrm>
            <a:off x="9164549" y="2763749"/>
            <a:ext cx="867545" cy="261610"/>
          </a:xfrm>
          <a:prstGeom prst="rect">
            <a:avLst/>
          </a:prstGeom>
          <a:noFill/>
        </p:spPr>
        <p:txBody>
          <a:bodyPr wrap="none" rtlCol="0">
            <a:spAutoFit/>
          </a:bodyPr>
          <a:lstStyle/>
          <a:p>
            <a:r>
              <a:rPr lang="en-US" sz="1100" dirty="0">
                <a:solidFill>
                  <a:srgbClr val="C00000"/>
                </a:solidFill>
              </a:rPr>
              <a:t>Saying “No”</a:t>
            </a:r>
          </a:p>
        </p:txBody>
      </p:sp>
      <p:sp>
        <p:nvSpPr>
          <p:cNvPr id="7" name="TextBox 6">
            <a:extLst>
              <a:ext uri="{FF2B5EF4-FFF2-40B4-BE49-F238E27FC236}">
                <a16:creationId xmlns:a16="http://schemas.microsoft.com/office/drawing/2014/main" id="{D879700E-073C-489C-BB8A-AA95CED9E278}"/>
              </a:ext>
            </a:extLst>
          </p:cNvPr>
          <p:cNvSpPr txBox="1"/>
          <p:nvPr/>
        </p:nvSpPr>
        <p:spPr>
          <a:xfrm>
            <a:off x="9094817" y="3866745"/>
            <a:ext cx="1007007" cy="415498"/>
          </a:xfrm>
          <a:prstGeom prst="rect">
            <a:avLst/>
          </a:prstGeom>
          <a:noFill/>
        </p:spPr>
        <p:txBody>
          <a:bodyPr wrap="none" rtlCol="0">
            <a:spAutoFit/>
          </a:bodyPr>
          <a:lstStyle/>
          <a:p>
            <a:pPr algn="ctr"/>
            <a:r>
              <a:rPr lang="en-US" sz="1050" dirty="0">
                <a:solidFill>
                  <a:schemeClr val="accent1"/>
                </a:solidFill>
              </a:rPr>
              <a:t>Accepting New</a:t>
            </a:r>
          </a:p>
          <a:p>
            <a:pPr algn="ctr"/>
            <a:r>
              <a:rPr lang="en-US" sz="1050" dirty="0">
                <a:solidFill>
                  <a:schemeClr val="accent1"/>
                </a:solidFill>
              </a:rPr>
              <a:t> Boundaries</a:t>
            </a:r>
          </a:p>
        </p:txBody>
      </p:sp>
    </p:spTree>
    <p:extLst>
      <p:ext uri="{BB962C8B-B14F-4D97-AF65-F5344CB8AC3E}">
        <p14:creationId xmlns:p14="http://schemas.microsoft.com/office/powerpoint/2010/main" val="3365378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6FE0-E91B-45B5-81FE-3E9BF9A8032A}"/>
              </a:ext>
            </a:extLst>
          </p:cNvPr>
          <p:cNvSpPr>
            <a:spLocks noGrp="1"/>
          </p:cNvSpPr>
          <p:nvPr>
            <p:ph type="title"/>
          </p:nvPr>
        </p:nvSpPr>
        <p:spPr/>
        <p:txBody>
          <a:bodyPr/>
          <a:lstStyle/>
          <a:p>
            <a:r>
              <a:rPr lang="en-US" dirty="0"/>
              <a:t>Limiting Gambler’s Access to Money</a:t>
            </a:r>
          </a:p>
        </p:txBody>
      </p:sp>
      <p:sp>
        <p:nvSpPr>
          <p:cNvPr id="3" name="Content Placeholder 2">
            <a:extLst>
              <a:ext uri="{FF2B5EF4-FFF2-40B4-BE49-F238E27FC236}">
                <a16:creationId xmlns:a16="http://schemas.microsoft.com/office/drawing/2014/main" id="{56D9DB15-6F9B-43F1-A7D4-7AD8C75B1A5F}"/>
              </a:ext>
            </a:extLst>
          </p:cNvPr>
          <p:cNvSpPr>
            <a:spLocks noGrp="1"/>
          </p:cNvSpPr>
          <p:nvPr>
            <p:ph idx="1"/>
          </p:nvPr>
        </p:nvSpPr>
        <p:spPr>
          <a:xfrm>
            <a:off x="838200" y="1693607"/>
            <a:ext cx="6491483" cy="4483355"/>
          </a:xfrm>
        </p:spPr>
        <p:txBody>
          <a:bodyPr>
            <a:normAutofit/>
          </a:bodyPr>
          <a:lstStyle/>
          <a:p>
            <a:pPr marL="0" indent="0" eaLnBrk="1" hangingPunct="1">
              <a:buNone/>
            </a:pPr>
            <a:r>
              <a:rPr lang="en-US" sz="2200" b="1" dirty="0">
                <a:solidFill>
                  <a:srgbClr val="FBC500"/>
                </a:solidFill>
                <a:ea typeface="Trajan Pro Bold" charset="0"/>
                <a:cs typeface="Trajan Pro Bold" charset="0"/>
                <a:sym typeface="Trajan Pro Bold" charset="0"/>
              </a:rPr>
              <a:t>ONLY AFTER SAFETY OF FAMILY MEMBERS</a:t>
            </a:r>
          </a:p>
          <a:p>
            <a:pPr marL="0" indent="0" eaLnBrk="1" hangingPunct="1">
              <a:buNone/>
            </a:pPr>
            <a:r>
              <a:rPr lang="en-US" sz="2200" b="1" dirty="0">
                <a:solidFill>
                  <a:srgbClr val="FBC500"/>
                </a:solidFill>
                <a:ea typeface="Trajan Pro Bold" charset="0"/>
                <a:cs typeface="Trajan Pro Bold" charset="0"/>
                <a:sym typeface="Trajan Pro Bold" charset="0"/>
              </a:rPr>
              <a:t> OR CONCERNED OTHERS IS ASSURED</a:t>
            </a:r>
          </a:p>
          <a:p>
            <a:pPr marL="0" indent="0" eaLnBrk="1" hangingPunct="1">
              <a:buFont typeface="Wingdings 2" panose="05020102010507070707" pitchFamily="18" charset="2"/>
              <a:buNone/>
            </a:pPr>
            <a:endParaRPr lang="en-US" sz="2200" b="1" dirty="0">
              <a:solidFill>
                <a:srgbClr val="FBC500"/>
              </a:solidFill>
              <a:ea typeface="Trajan Pro Bold" charset="0"/>
              <a:cs typeface="Trajan Pro Bold" charset="0"/>
              <a:sym typeface="Trajan Pro Bold" charset="0"/>
            </a:endParaRPr>
          </a:p>
          <a:p>
            <a:pPr marL="0" indent="0" eaLnBrk="1" hangingPunct="1">
              <a:buFont typeface="Wingdings 2" panose="05020102010507070707" pitchFamily="18" charset="2"/>
              <a:buNone/>
            </a:pPr>
            <a:r>
              <a:rPr lang="en-US" sz="2200" b="1" dirty="0">
                <a:solidFill>
                  <a:srgbClr val="FBC500"/>
                </a:solidFill>
                <a:ea typeface="Trajan Pro Bold" charset="0"/>
                <a:cs typeface="Trajan Pro Bold" charset="0"/>
                <a:sym typeface="Trajan Pro Bold" charset="0"/>
              </a:rPr>
              <a:t>Step one:</a:t>
            </a:r>
            <a:endParaRPr lang="en-US" sz="2200" b="1" dirty="0">
              <a:solidFill>
                <a:srgbClr val="FBC500"/>
              </a:solidFill>
              <a:ea typeface="ヒラギノ角ゴ ProN W6" charset="0"/>
              <a:cs typeface="ヒラギノ角ゴ ProN W6" charset="0"/>
              <a:sym typeface="Trajan Pro Bold" charset="0"/>
            </a:endParaRPr>
          </a:p>
          <a:p>
            <a:pPr marL="0" indent="0" eaLnBrk="1" hangingPunct="1">
              <a:spcBef>
                <a:spcPts val="538"/>
              </a:spcBef>
              <a:buFont typeface="Wingdings 2" panose="05020102010507070707" pitchFamily="18" charset="2"/>
              <a:buNone/>
            </a:pPr>
            <a:r>
              <a:rPr lang="en-US" dirty="0">
                <a:solidFill>
                  <a:srgbClr val="FFFFFF"/>
                </a:solidFill>
                <a:ea typeface="Trajan Pro Bold" charset="0"/>
                <a:cs typeface="Trajan Pro Bold" charset="0"/>
                <a:sym typeface="Trajan Pro Bold" charset="0"/>
              </a:rPr>
              <a:t>Limit gambler’s access to funds</a:t>
            </a:r>
            <a:endParaRPr lang="en-US" dirty="0">
              <a:solidFill>
                <a:srgbClr val="FFFFFF"/>
              </a:solidFill>
              <a:ea typeface="ヒラギノ角ゴ ProN W6" charset="0"/>
              <a:cs typeface="ヒラギノ角ゴ ProN W6" charset="0"/>
              <a:sym typeface="Trajan Pro Bold" charset="0"/>
            </a:endParaRPr>
          </a:p>
          <a:p>
            <a:pPr marL="479425" lvl="1" indent="-239713" eaLnBrk="1" hangingPunct="1">
              <a:spcBef>
                <a:spcPts val="538"/>
              </a:spcBef>
              <a:buClr>
                <a:srgbClr val="FFFFFF"/>
              </a:buClr>
              <a:buSzPct val="96000"/>
            </a:pPr>
            <a:r>
              <a:rPr lang="en-US" sz="2000" dirty="0">
                <a:solidFill>
                  <a:srgbClr val="FFFFFF"/>
                </a:solidFill>
                <a:ea typeface="Trajan Pro Bold" charset="0"/>
                <a:cs typeface="Trajan Pro Bold" charset="0"/>
                <a:sym typeface="Trajan Pro Bold" charset="0"/>
              </a:rPr>
              <a:t>Gambler may perceive as demeaning</a:t>
            </a:r>
            <a:endParaRPr lang="en-US" sz="2000" dirty="0">
              <a:solidFill>
                <a:srgbClr val="FFFFFF"/>
              </a:solidFill>
              <a:ea typeface="ヒラギノ角ゴ ProN W6" charset="0"/>
              <a:cs typeface="ヒラギノ角ゴ ProN W6" charset="0"/>
              <a:sym typeface="Trajan Pro Bold" charset="0"/>
            </a:endParaRPr>
          </a:p>
          <a:p>
            <a:pPr marL="479425" lvl="1" indent="-239713" eaLnBrk="1" hangingPunct="1">
              <a:spcBef>
                <a:spcPts val="538"/>
              </a:spcBef>
              <a:buClr>
                <a:srgbClr val="FFFFFF"/>
              </a:buClr>
              <a:buSzPct val="96000"/>
            </a:pPr>
            <a:r>
              <a:rPr lang="en-US" sz="2000" dirty="0">
                <a:solidFill>
                  <a:srgbClr val="FFFFFF"/>
                </a:solidFill>
                <a:ea typeface="Trajan Pro Bold" charset="0"/>
                <a:cs typeface="Trajan Pro Bold" charset="0"/>
                <a:sym typeface="Trajan Pro Bold" charset="0"/>
              </a:rPr>
              <a:t>Or, limited access can provide peace of mind from temptation</a:t>
            </a:r>
            <a:endParaRPr lang="en-US" sz="2000" dirty="0">
              <a:solidFill>
                <a:srgbClr val="FFFFFF"/>
              </a:solidFill>
              <a:ea typeface="ヒラギノ角ゴ ProN W6" charset="0"/>
              <a:cs typeface="ヒラギノ角ゴ ProN W6" charset="0"/>
              <a:sym typeface="Trajan Pro Bold" charset="0"/>
            </a:endParaRPr>
          </a:p>
          <a:p>
            <a:pPr marL="0" indent="0" eaLnBrk="1" hangingPunct="1">
              <a:spcBef>
                <a:spcPts val="538"/>
              </a:spcBef>
              <a:buFont typeface="Wingdings 2" panose="05020102010507070707" pitchFamily="18" charset="2"/>
              <a:buNone/>
            </a:pPr>
            <a:endParaRPr lang="en-US" sz="2200" dirty="0">
              <a:solidFill>
                <a:srgbClr val="FFFFFF"/>
              </a:solidFill>
              <a:ea typeface="ヒラギノ角ゴ ProN W6" charset="0"/>
              <a:cs typeface="ヒラギノ角ゴ ProN W6" charset="0"/>
              <a:sym typeface="Trajan Pro Bold" charset="0"/>
            </a:endParaRPr>
          </a:p>
          <a:p>
            <a:pPr marL="0" indent="0" eaLnBrk="1" hangingPunct="1">
              <a:spcBef>
                <a:spcPts val="538"/>
              </a:spcBef>
              <a:buFont typeface="Wingdings 2" panose="05020102010507070707" pitchFamily="18" charset="2"/>
              <a:buNone/>
            </a:pPr>
            <a:r>
              <a:rPr lang="en-US" dirty="0">
                <a:solidFill>
                  <a:srgbClr val="FFFFFF"/>
                </a:solidFill>
                <a:ea typeface="Trajan Pro Bold" charset="0"/>
                <a:cs typeface="Trajan Pro Bold" charset="0"/>
                <a:sym typeface="Trajan Pro Bold" charset="0"/>
              </a:rPr>
              <a:t>Limiting access is affected by breadwinner roles</a:t>
            </a:r>
            <a:endParaRPr lang="en-US"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323DA76E-8433-49E7-8CC2-B4A8595E5F19}"/>
              </a:ext>
            </a:extLst>
          </p:cNvPr>
          <p:cNvPicPr>
            <a:picLocks noChangeAspect="1"/>
          </p:cNvPicPr>
          <p:nvPr/>
        </p:nvPicPr>
        <p:blipFill>
          <a:blip r:embed="rId3"/>
          <a:stretch>
            <a:fillRect/>
          </a:stretch>
        </p:blipFill>
        <p:spPr>
          <a:xfrm>
            <a:off x="7487147" y="2197041"/>
            <a:ext cx="1760451"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ECB7274-59AF-42F6-A7BE-D6C1D0548B91}"/>
              </a:ext>
            </a:extLst>
          </p:cNvPr>
          <p:cNvPicPr>
            <a:picLocks noChangeAspect="1"/>
          </p:cNvPicPr>
          <p:nvPr/>
        </p:nvPicPr>
        <p:blipFill>
          <a:blip r:embed="rId4"/>
          <a:stretch>
            <a:fillRect/>
          </a:stretch>
        </p:blipFill>
        <p:spPr>
          <a:xfrm>
            <a:off x="9415336" y="2197041"/>
            <a:ext cx="1760451"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B497D6E-AD51-4F7E-9FAE-40FAF9539398}"/>
              </a:ext>
            </a:extLst>
          </p:cNvPr>
          <p:cNvPicPr>
            <a:picLocks noChangeAspect="1"/>
          </p:cNvPicPr>
          <p:nvPr/>
        </p:nvPicPr>
        <p:blipFill>
          <a:blip r:embed="rId5"/>
          <a:stretch>
            <a:fillRect/>
          </a:stretch>
        </p:blipFill>
        <p:spPr>
          <a:xfrm>
            <a:off x="7487148" y="3748522"/>
            <a:ext cx="1760450"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descr="Text, letter&#10;&#10;Description automatically generated">
            <a:extLst>
              <a:ext uri="{FF2B5EF4-FFF2-40B4-BE49-F238E27FC236}">
                <a16:creationId xmlns:a16="http://schemas.microsoft.com/office/drawing/2014/main" id="{CD5C1B8A-7720-4FFB-97BB-807A3DF22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585830" y="3578031"/>
            <a:ext cx="1419465" cy="17604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4111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B530-581D-4B19-A083-386419127E88}"/>
              </a:ext>
            </a:extLst>
          </p:cNvPr>
          <p:cNvSpPr>
            <a:spLocks noGrp="1"/>
          </p:cNvSpPr>
          <p:nvPr>
            <p:ph type="title"/>
          </p:nvPr>
        </p:nvSpPr>
        <p:spPr/>
        <p:txBody>
          <a:bodyPr/>
          <a:lstStyle/>
          <a:p>
            <a:r>
              <a:rPr lang="en-US" dirty="0"/>
              <a:t>Financial Protection Plans</a:t>
            </a:r>
          </a:p>
        </p:txBody>
      </p:sp>
      <p:sp>
        <p:nvSpPr>
          <p:cNvPr id="3" name="Content Placeholder 2">
            <a:extLst>
              <a:ext uri="{FF2B5EF4-FFF2-40B4-BE49-F238E27FC236}">
                <a16:creationId xmlns:a16="http://schemas.microsoft.com/office/drawing/2014/main" id="{896E8C2B-34D5-4DBE-B2F7-4CBAAEBEE416}"/>
              </a:ext>
            </a:extLst>
          </p:cNvPr>
          <p:cNvSpPr>
            <a:spLocks noGrp="1"/>
          </p:cNvSpPr>
          <p:nvPr>
            <p:ph idx="1"/>
          </p:nvPr>
        </p:nvSpPr>
        <p:spPr>
          <a:xfrm>
            <a:off x="5054884" y="1825625"/>
            <a:ext cx="6544639" cy="4205305"/>
          </a:xfrm>
        </p:spPr>
        <p:txBody>
          <a:bodyPr>
            <a:normAutofit fontScale="85000" lnSpcReduction="20000"/>
          </a:bodyPr>
          <a:lstStyle/>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Close all joint accounts; open new accounts in the name of the non-gambling spouse, partner, friend, or other trusted individual</a:t>
            </a:r>
          </a:p>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Eliminate access to any accounts opened in children’s names</a:t>
            </a:r>
          </a:p>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Do not keep excess cash on hand</a:t>
            </a:r>
          </a:p>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Arrange to have paychecks given to the non-gambling spouse, partner, or other trusted individual</a:t>
            </a:r>
          </a:p>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Remove all items of value from the home to a secure place</a:t>
            </a:r>
          </a:p>
          <a:p>
            <a:pPr marL="342900" indent="-342900" eaLnBrk="1" hangingPunct="1">
              <a:spcBef>
                <a:spcPts val="0"/>
              </a:spcBef>
              <a:spcAft>
                <a:spcPts val="1200"/>
              </a:spcAft>
              <a:buClr>
                <a:srgbClr val="FFFFFF"/>
              </a:buClr>
              <a:buSzPct val="116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Have the gambler surrender all  interest in real property</a:t>
            </a:r>
            <a:endParaRPr lang="en-US" sz="2800" dirty="0">
              <a:solidFill>
                <a:srgbClr val="FFFFFF"/>
              </a:solidFill>
              <a:ea typeface="ヒラギノ角ゴ ProN W6" charset="0"/>
              <a:cs typeface="ヒラギノ角ゴ ProN W6" charset="0"/>
              <a:sym typeface="Trajan Pro Bold" charset="0"/>
            </a:endParaRPr>
          </a:p>
        </p:txBody>
      </p:sp>
      <p:pic>
        <p:nvPicPr>
          <p:cNvPr id="4" name="Picture 3">
            <a:extLst>
              <a:ext uri="{FF2B5EF4-FFF2-40B4-BE49-F238E27FC236}">
                <a16:creationId xmlns:a16="http://schemas.microsoft.com/office/drawing/2014/main" id="{2A71BAFA-3BCD-4BEB-9297-33F4A0D97E98}"/>
              </a:ext>
            </a:extLst>
          </p:cNvPr>
          <p:cNvPicPr>
            <a:picLocks noChangeAspect="1"/>
          </p:cNvPicPr>
          <p:nvPr/>
        </p:nvPicPr>
        <p:blipFill>
          <a:blip r:embed="rId3"/>
          <a:stretch>
            <a:fillRect/>
          </a:stretch>
        </p:blipFill>
        <p:spPr>
          <a:xfrm>
            <a:off x="911686" y="2279234"/>
            <a:ext cx="1760451"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71BBA44-878F-472A-828C-49B2EC87526E}"/>
              </a:ext>
            </a:extLst>
          </p:cNvPr>
          <p:cNvPicPr>
            <a:picLocks noChangeAspect="1"/>
          </p:cNvPicPr>
          <p:nvPr/>
        </p:nvPicPr>
        <p:blipFill>
          <a:blip r:embed="rId4"/>
          <a:stretch>
            <a:fillRect/>
          </a:stretch>
        </p:blipFill>
        <p:spPr>
          <a:xfrm>
            <a:off x="2839875" y="2279234"/>
            <a:ext cx="1760451"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E8F382F-2CEF-42DD-BB60-ED6099714CA0}"/>
              </a:ext>
            </a:extLst>
          </p:cNvPr>
          <p:cNvPicPr>
            <a:picLocks noChangeAspect="1"/>
          </p:cNvPicPr>
          <p:nvPr/>
        </p:nvPicPr>
        <p:blipFill>
          <a:blip r:embed="rId5"/>
          <a:stretch>
            <a:fillRect/>
          </a:stretch>
        </p:blipFill>
        <p:spPr>
          <a:xfrm>
            <a:off x="911687" y="3830715"/>
            <a:ext cx="1760450" cy="14194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7" name="Picture 6" descr="Text, letter&#10;&#10;Description automatically generated">
            <a:extLst>
              <a:ext uri="{FF2B5EF4-FFF2-40B4-BE49-F238E27FC236}">
                <a16:creationId xmlns:a16="http://schemas.microsoft.com/office/drawing/2014/main" id="{FFF76EC5-C2AC-4DD7-9577-1C901FB34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010369" y="3660224"/>
            <a:ext cx="1419465" cy="17604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8487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8E90-D009-41B3-9799-22AF4C5D2198}"/>
              </a:ext>
            </a:extLst>
          </p:cNvPr>
          <p:cNvSpPr>
            <a:spLocks noGrp="1"/>
          </p:cNvSpPr>
          <p:nvPr>
            <p:ph type="title"/>
          </p:nvPr>
        </p:nvSpPr>
        <p:spPr>
          <a:xfrm>
            <a:off x="838200" y="200089"/>
            <a:ext cx="10515600" cy="1261999"/>
          </a:xfrm>
        </p:spPr>
        <p:txBody>
          <a:bodyPr>
            <a:normAutofit/>
          </a:bodyPr>
          <a:lstStyle/>
          <a:p>
            <a:r>
              <a:rPr lang="en-US" sz="4000" dirty="0"/>
              <a:t>Pressure Relief: Getting the Full Picture</a:t>
            </a:r>
          </a:p>
        </p:txBody>
      </p:sp>
      <p:sp>
        <p:nvSpPr>
          <p:cNvPr id="3" name="Content Placeholder 2">
            <a:extLst>
              <a:ext uri="{FF2B5EF4-FFF2-40B4-BE49-F238E27FC236}">
                <a16:creationId xmlns:a16="http://schemas.microsoft.com/office/drawing/2014/main" id="{5E4AF4BF-CA0B-4869-92CA-1300DB9D15D0}"/>
              </a:ext>
            </a:extLst>
          </p:cNvPr>
          <p:cNvSpPr>
            <a:spLocks noGrp="1"/>
          </p:cNvSpPr>
          <p:nvPr>
            <p:ph idx="1"/>
          </p:nvPr>
        </p:nvSpPr>
        <p:spPr>
          <a:xfrm>
            <a:off x="4941869" y="2034283"/>
            <a:ext cx="6729573" cy="4142680"/>
          </a:xfrm>
        </p:spPr>
        <p:txBody>
          <a:bodyPr>
            <a:normAutofit/>
          </a:bodyPr>
          <a:lstStyle/>
          <a:p>
            <a:pPr marL="514350" indent="-514350" eaLnBrk="1" hangingPunct="1">
              <a:buClr>
                <a:srgbClr val="FFFFFF"/>
              </a:buClr>
              <a:buFont typeface="Arial" panose="020B0604020202020204" pitchFamily="34" charset="0"/>
              <a:buChar char="•"/>
            </a:pPr>
            <a:r>
              <a:rPr lang="en-US" sz="2400" dirty="0">
                <a:solidFill>
                  <a:srgbClr val="FFFFFF"/>
                </a:solidFill>
                <a:ea typeface="Trajan Pro Bold" charset="0"/>
                <a:cs typeface="Trajan Pro Bold" charset="0"/>
                <a:sym typeface="Trajan Pro Bold" charset="0"/>
              </a:rPr>
              <a:t>Complete an accurate account of present financial condition</a:t>
            </a:r>
          </a:p>
          <a:p>
            <a:pPr marL="514350" indent="-514350" eaLnBrk="1" hangingPunct="1">
              <a:buClr>
                <a:srgbClr val="FFFFFF"/>
              </a:buClr>
              <a:buFont typeface="Arial" panose="020B0604020202020204" pitchFamily="34" charset="0"/>
              <a:buChar char="•"/>
            </a:pPr>
            <a:endParaRPr lang="en-US" sz="2400" dirty="0">
              <a:solidFill>
                <a:srgbClr val="FFFFFF"/>
              </a:solidFill>
              <a:ea typeface="ヒラギノ角ゴ ProN W6" charset="0"/>
              <a:cs typeface="ヒラギノ角ゴ ProN W6" charset="0"/>
              <a:sym typeface="Trajan Pro Bold" charset="0"/>
            </a:endParaRPr>
          </a:p>
          <a:p>
            <a:pPr marL="514350" indent="-514350" eaLnBrk="1" hangingPunct="1">
              <a:buClr>
                <a:srgbClr val="FFFFFF"/>
              </a:buClr>
              <a:buFont typeface="Arial" panose="020B0604020202020204" pitchFamily="34" charset="0"/>
              <a:buChar char="•"/>
            </a:pPr>
            <a:r>
              <a:rPr lang="en-US" sz="2400" dirty="0">
                <a:solidFill>
                  <a:srgbClr val="FFFFFF"/>
                </a:solidFill>
                <a:ea typeface="ヒラギノ角ゴ ProN W6" charset="0"/>
                <a:cs typeface="ヒラギノ角ゴ ProN W6" charset="0"/>
                <a:sym typeface="Trajan Pro Bold" charset="0"/>
              </a:rPr>
              <a:t>Pressure Relief Meetings can be useful to accomplish the collection of these details if the client attends Gamblers Anonymous</a:t>
            </a:r>
          </a:p>
          <a:p>
            <a:pPr marL="514350" indent="-514350" eaLnBrk="1" hangingPunct="1">
              <a:spcBef>
                <a:spcPts val="625"/>
              </a:spcBef>
              <a:buClr>
                <a:srgbClr val="FFFFFF"/>
              </a:buClr>
              <a:buFont typeface="Arial" panose="020B0604020202020204" pitchFamily="34" charset="0"/>
              <a:buChar char="•"/>
            </a:pPr>
            <a:endParaRPr lang="en-US" sz="24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400" dirty="0">
                <a:solidFill>
                  <a:srgbClr val="FFFFFF"/>
                </a:solidFill>
                <a:ea typeface="Trajan Pro Bold" charset="0"/>
                <a:cs typeface="Trajan Pro Bold" charset="0"/>
                <a:sym typeface="Trajan Pro Bold" charset="0"/>
              </a:rPr>
              <a:t>Honesty is essential to overcoming financial problems</a:t>
            </a:r>
            <a:endParaRPr lang="en-US" sz="2400" dirty="0">
              <a:solidFill>
                <a:srgbClr val="FFFFFF"/>
              </a:solidFill>
              <a:ea typeface="ヒラギノ角ゴ ProN W6" charset="0"/>
              <a:cs typeface="ヒラギノ角ゴ ProN W6" charset="0"/>
              <a:sym typeface="Trajan Pro Bold" charset="0"/>
            </a:endParaRPr>
          </a:p>
          <a:p>
            <a:endParaRPr lang="en-US" sz="2400" dirty="0"/>
          </a:p>
        </p:txBody>
      </p:sp>
      <p:pic>
        <p:nvPicPr>
          <p:cNvPr id="4" name="Picture 3">
            <a:extLst>
              <a:ext uri="{FF2B5EF4-FFF2-40B4-BE49-F238E27FC236}">
                <a16:creationId xmlns:a16="http://schemas.microsoft.com/office/drawing/2014/main" id="{45ED8CF4-F645-429F-8687-DCCAEB9191A7}"/>
              </a:ext>
            </a:extLst>
          </p:cNvPr>
          <p:cNvPicPr>
            <a:picLocks noChangeAspect="1"/>
          </p:cNvPicPr>
          <p:nvPr/>
        </p:nvPicPr>
        <p:blipFill rotWithShape="1">
          <a:blip r:embed="rId3"/>
          <a:srcRect b="9931"/>
          <a:stretch/>
        </p:blipFill>
        <p:spPr>
          <a:xfrm>
            <a:off x="1249933" y="2018857"/>
            <a:ext cx="3253088" cy="383643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53357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03A36-09B1-4EA2-9472-D6DD1CA97CE9}"/>
              </a:ext>
            </a:extLst>
          </p:cNvPr>
          <p:cNvSpPr>
            <a:spLocks noGrp="1"/>
          </p:cNvSpPr>
          <p:nvPr>
            <p:ph type="title"/>
          </p:nvPr>
        </p:nvSpPr>
        <p:spPr/>
        <p:txBody>
          <a:bodyPr/>
          <a:lstStyle/>
          <a:p>
            <a:r>
              <a:rPr lang="en-US" dirty="0"/>
              <a:t>Special Concerns for Finances</a:t>
            </a:r>
          </a:p>
        </p:txBody>
      </p:sp>
      <p:sp>
        <p:nvSpPr>
          <p:cNvPr id="3" name="Content Placeholder 2">
            <a:extLst>
              <a:ext uri="{FF2B5EF4-FFF2-40B4-BE49-F238E27FC236}">
                <a16:creationId xmlns:a16="http://schemas.microsoft.com/office/drawing/2014/main" id="{3D2DAAE5-4163-4C59-AC7F-FD503E9737EF}"/>
              </a:ext>
            </a:extLst>
          </p:cNvPr>
          <p:cNvSpPr>
            <a:spLocks noGrp="1"/>
          </p:cNvSpPr>
          <p:nvPr>
            <p:ph idx="1"/>
          </p:nvPr>
        </p:nvSpPr>
        <p:spPr>
          <a:xfrm>
            <a:off x="1218344" y="1794802"/>
            <a:ext cx="5257800" cy="4351338"/>
          </a:xfrm>
        </p:spPr>
        <p:txBody>
          <a:bodyPr/>
          <a:lstStyle/>
          <a:p>
            <a:pPr marL="514350" indent="-514350" eaLnBrk="1" hangingPunct="1">
              <a:lnSpc>
                <a:spcPct val="90000"/>
              </a:lnSpc>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Taxes or Quit Claim deeds may require legal assistance</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lnSpc>
                <a:spcPct val="90000"/>
              </a:lnSpc>
              <a:spcBef>
                <a:spcPts val="625"/>
              </a:spcBef>
              <a:buClr>
                <a:srgbClr val="FFFFFF"/>
              </a:buClr>
              <a:buFont typeface="Arial" panose="020B0604020202020204"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lnSpc>
                <a:spcPct val="90000"/>
              </a:lnSpc>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Spouse and others must be alert to fraud</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lnSpc>
                <a:spcPct val="90000"/>
              </a:lnSpc>
              <a:spcBef>
                <a:spcPts val="625"/>
              </a:spcBef>
              <a:buClr>
                <a:srgbClr val="FFFFFF"/>
              </a:buClr>
              <a:buFont typeface="Arial" panose="020B0604020202020204"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lnSpc>
                <a:spcPct val="90000"/>
              </a:lnSpc>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Debt management plans should consider impact on family</a:t>
            </a:r>
            <a:endParaRPr lang="en-US"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881FDF49-BF72-4FEF-8B45-4B1D2C884E4E}"/>
              </a:ext>
            </a:extLst>
          </p:cNvPr>
          <p:cNvPicPr>
            <a:picLocks noChangeAspect="1"/>
          </p:cNvPicPr>
          <p:nvPr/>
        </p:nvPicPr>
        <p:blipFill>
          <a:blip r:embed="rId3"/>
          <a:stretch>
            <a:fillRect/>
          </a:stretch>
        </p:blipFill>
        <p:spPr>
          <a:xfrm>
            <a:off x="7191911" y="2187590"/>
            <a:ext cx="4421954" cy="295211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Graphic 5" descr="Warning with solid fill">
            <a:extLst>
              <a:ext uri="{FF2B5EF4-FFF2-40B4-BE49-F238E27FC236}">
                <a16:creationId xmlns:a16="http://schemas.microsoft.com/office/drawing/2014/main" id="{B07B6F52-2DE8-4E3E-905D-0E32FBCAD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7940" y="2482493"/>
            <a:ext cx="1893014" cy="1893014"/>
          </a:xfrm>
          <a:prstGeom prst="rect">
            <a:avLst/>
          </a:prstGeom>
        </p:spPr>
      </p:pic>
    </p:spTree>
    <p:extLst>
      <p:ext uri="{BB962C8B-B14F-4D97-AF65-F5344CB8AC3E}">
        <p14:creationId xmlns:p14="http://schemas.microsoft.com/office/powerpoint/2010/main" val="1191803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28A1-EBAF-48C0-84CE-15C78257BDDB}"/>
              </a:ext>
            </a:extLst>
          </p:cNvPr>
          <p:cNvSpPr>
            <a:spLocks noGrp="1"/>
          </p:cNvSpPr>
          <p:nvPr>
            <p:ph type="title"/>
          </p:nvPr>
        </p:nvSpPr>
        <p:spPr/>
        <p:txBody>
          <a:bodyPr/>
          <a:lstStyle/>
          <a:p>
            <a:r>
              <a:rPr lang="en-US" dirty="0"/>
              <a:t>Assessing Financial Health</a:t>
            </a:r>
          </a:p>
        </p:txBody>
      </p:sp>
      <p:graphicFrame>
        <p:nvGraphicFramePr>
          <p:cNvPr id="7" name="Content Placeholder 6">
            <a:extLst>
              <a:ext uri="{FF2B5EF4-FFF2-40B4-BE49-F238E27FC236}">
                <a16:creationId xmlns:a16="http://schemas.microsoft.com/office/drawing/2014/main" id="{CF4AEA56-3160-4077-91C5-2DE0DF35B48B}"/>
              </a:ext>
            </a:extLst>
          </p:cNvPr>
          <p:cNvGraphicFramePr>
            <a:graphicFrameLocks noGrp="1"/>
          </p:cNvGraphicFramePr>
          <p:nvPr>
            <p:ph idx="1"/>
          </p:nvPr>
        </p:nvGraphicFramePr>
        <p:xfrm>
          <a:off x="838200" y="1620141"/>
          <a:ext cx="565506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Diagram, icon&#10;&#10;Description automatically generated">
            <a:extLst>
              <a:ext uri="{FF2B5EF4-FFF2-40B4-BE49-F238E27FC236}">
                <a16:creationId xmlns:a16="http://schemas.microsoft.com/office/drawing/2014/main" id="{F7507F76-3DEF-4D4A-B952-5CEE2F0BAC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4782" y="1299307"/>
            <a:ext cx="4618233" cy="4618233"/>
          </a:xfrm>
          <a:prstGeom prst="rect">
            <a:avLst/>
          </a:prstGeom>
        </p:spPr>
      </p:pic>
    </p:spTree>
    <p:extLst>
      <p:ext uri="{BB962C8B-B14F-4D97-AF65-F5344CB8AC3E}">
        <p14:creationId xmlns:p14="http://schemas.microsoft.com/office/powerpoint/2010/main" val="425907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699C-188A-4F8B-8D30-F8A9BED767D3}"/>
              </a:ext>
            </a:extLst>
          </p:cNvPr>
          <p:cNvSpPr>
            <a:spLocks noGrp="1"/>
          </p:cNvSpPr>
          <p:nvPr>
            <p:ph type="title"/>
          </p:nvPr>
        </p:nvSpPr>
        <p:spPr>
          <a:xfrm>
            <a:off x="1351908" y="1777442"/>
            <a:ext cx="3158448" cy="3303115"/>
          </a:xfrm>
        </p:spPr>
        <p:txBody>
          <a:bodyPr>
            <a:normAutofit/>
          </a:bodyPr>
          <a:lstStyle/>
          <a:p>
            <a:r>
              <a:rPr lang="en-US" sz="6000" dirty="0"/>
              <a:t>Stages of Change</a:t>
            </a:r>
          </a:p>
        </p:txBody>
      </p:sp>
      <p:pic>
        <p:nvPicPr>
          <p:cNvPr id="5" name="Content Placeholder 4" descr="Diagram&#10;&#10;Description automatically generated">
            <a:extLst>
              <a:ext uri="{FF2B5EF4-FFF2-40B4-BE49-F238E27FC236}">
                <a16:creationId xmlns:a16="http://schemas.microsoft.com/office/drawing/2014/main" id="{AC254D56-46CA-45C0-966B-DEF35D91EF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0787" y="315324"/>
            <a:ext cx="5610662" cy="56106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6741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A5E3-CD16-41D2-A07C-95828F0F75BA}"/>
              </a:ext>
            </a:extLst>
          </p:cNvPr>
          <p:cNvSpPr>
            <a:spLocks noGrp="1"/>
          </p:cNvSpPr>
          <p:nvPr>
            <p:ph type="title"/>
          </p:nvPr>
        </p:nvSpPr>
        <p:spPr/>
        <p:txBody>
          <a:bodyPr/>
          <a:lstStyle/>
          <a:p>
            <a:r>
              <a:rPr lang="en-US" dirty="0"/>
              <a:t>Devising a Budget Plan</a:t>
            </a:r>
          </a:p>
        </p:txBody>
      </p:sp>
      <p:sp>
        <p:nvSpPr>
          <p:cNvPr id="3" name="Content Placeholder 2">
            <a:extLst>
              <a:ext uri="{FF2B5EF4-FFF2-40B4-BE49-F238E27FC236}">
                <a16:creationId xmlns:a16="http://schemas.microsoft.com/office/drawing/2014/main" id="{965E87ED-60DC-4C48-B6C0-843B92CD65DC}"/>
              </a:ext>
            </a:extLst>
          </p:cNvPr>
          <p:cNvSpPr>
            <a:spLocks noGrp="1"/>
          </p:cNvSpPr>
          <p:nvPr>
            <p:ph idx="1"/>
          </p:nvPr>
        </p:nvSpPr>
        <p:spPr/>
        <p:txBody>
          <a:bodyPr/>
          <a:lstStyle/>
          <a:p>
            <a:pPr marL="0" indent="0" algn="ctr" eaLnBrk="1" hangingPunct="1">
              <a:buFont typeface="Wingdings 2" panose="05020102010507070707" pitchFamily="18" charset="2"/>
              <a:buNone/>
              <a:defRPr/>
            </a:pPr>
            <a:r>
              <a:rPr lang="en-US" sz="2800" dirty="0">
                <a:solidFill>
                  <a:srgbClr val="D86018"/>
                </a:solidFill>
                <a:effectLst>
                  <a:outerShdw blurRad="38100" dist="38100" dir="2700000" algn="tl">
                    <a:srgbClr val="000000"/>
                  </a:outerShdw>
                </a:effectLst>
                <a:ea typeface="Trajan Pro Bold" charset="0"/>
                <a:cs typeface="Trajan Pro Bold" charset="0"/>
                <a:sym typeface="Trajan Pro Bold" charset="0"/>
              </a:rPr>
              <a:t>A MONTHLY BUDGET SHOULD BE MANDATORY TO HELP FAMILY BALANCE FINANCES</a:t>
            </a:r>
            <a:endParaRPr lang="en-US" sz="2800" dirty="0">
              <a:solidFill>
                <a:srgbClr val="D86018"/>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eaLnBrk="1" hangingPunct="1">
              <a:spcBef>
                <a:spcPts val="625"/>
              </a:spcBef>
              <a:buFont typeface="Wingdings 2" panose="05020102010507070707" pitchFamily="18" charset="2"/>
              <a:buNone/>
              <a:defRPr/>
            </a:pPr>
            <a:endParaRPr lang="en-US" sz="1400" dirty="0">
              <a:solidFill>
                <a:srgbClr val="FFFFFF"/>
              </a:solidFill>
              <a:sym typeface="Trajan Pro" pitchFamily="18" charset="0"/>
            </a:endParaRPr>
          </a:p>
          <a:p>
            <a:pPr marL="0" indent="0" eaLnBrk="1" hangingPunct="1">
              <a:spcBef>
                <a:spcPts val="625"/>
              </a:spcBef>
              <a:buFont typeface="Wingdings 2" panose="05020102010507070707" pitchFamily="18" charset="2"/>
              <a:buNone/>
              <a:defRPr/>
            </a:pPr>
            <a:r>
              <a:rPr lang="en-US" sz="3200" dirty="0">
                <a:solidFill>
                  <a:srgbClr val="FFFFFF"/>
                </a:solidFill>
                <a:effectLst>
                  <a:outerShdw blurRad="38100" dist="38100" dir="2700000" algn="tl">
                    <a:srgbClr val="000000"/>
                  </a:outerShdw>
                </a:effectLst>
                <a:ea typeface="Trajan Pro Bold" charset="0"/>
                <a:cs typeface="Trajan Pro Bold" charset="0"/>
                <a:sym typeface="Trajan Pro Bold" charset="0"/>
              </a:rPr>
              <a:t>Budget elements</a:t>
            </a:r>
            <a:endParaRPr lang="en-US" sz="32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49275" lvl="1" indent="-457200" eaLnBrk="1" hangingPunct="1">
              <a:spcBef>
                <a:spcPts val="538"/>
              </a:spcBef>
              <a:buClr>
                <a:srgbClr val="FFFFFF"/>
              </a:buClr>
              <a:buSzPct val="125000"/>
              <a:defRPr/>
            </a:pPr>
            <a:r>
              <a:rPr lang="en-US" sz="2000" dirty="0">
                <a:solidFill>
                  <a:srgbClr val="FFFFFF"/>
                </a:solidFill>
                <a:effectLst>
                  <a:outerShdw blurRad="38100" dist="38100" dir="2700000" algn="tl">
                    <a:srgbClr val="000000"/>
                  </a:outerShdw>
                </a:effectLst>
                <a:ea typeface="Trajan Pro" pitchFamily="18" charset="0"/>
                <a:cs typeface="Trajan Pro" pitchFamily="18" charset="0"/>
                <a:sym typeface="Trajan Pro" pitchFamily="18" charset="0"/>
              </a:rPr>
              <a:t>Monthly sources of income</a:t>
            </a:r>
            <a:endParaRPr lang="en-US" sz="2000" dirty="0">
              <a:solidFill>
                <a:srgbClr val="FFFFFF"/>
              </a:solidFill>
              <a:effectLst>
                <a:outerShdw blurRad="38100" dist="38100" dir="2700000" algn="tl">
                  <a:srgbClr val="000000"/>
                </a:outerShdw>
              </a:effectLst>
              <a:sym typeface="Trajan Pro" pitchFamily="18" charset="0"/>
            </a:endParaRPr>
          </a:p>
          <a:p>
            <a:pPr marL="549275" lvl="1" indent="-457200" eaLnBrk="1" hangingPunct="1">
              <a:spcBef>
                <a:spcPts val="538"/>
              </a:spcBef>
              <a:buClr>
                <a:srgbClr val="FFFFFF"/>
              </a:buClr>
              <a:buSzPct val="125000"/>
              <a:defRPr/>
            </a:pPr>
            <a:r>
              <a:rPr lang="en-US" sz="2000" dirty="0">
                <a:solidFill>
                  <a:srgbClr val="FFFFFF"/>
                </a:solidFill>
                <a:effectLst>
                  <a:outerShdw blurRad="38100" dist="38100" dir="2700000" algn="tl">
                    <a:srgbClr val="000000"/>
                  </a:outerShdw>
                </a:effectLst>
                <a:ea typeface="Trajan Pro" pitchFamily="18" charset="0"/>
                <a:cs typeface="Trajan Pro" pitchFamily="18" charset="0"/>
                <a:sym typeface="Trajan Pro" pitchFamily="18" charset="0"/>
              </a:rPr>
              <a:t>Compiling a list of all expenses</a:t>
            </a:r>
            <a:endParaRPr lang="en-US" sz="2000" dirty="0">
              <a:solidFill>
                <a:srgbClr val="FFFFFF"/>
              </a:solidFill>
              <a:effectLst>
                <a:outerShdw blurRad="38100" dist="38100" dir="2700000" algn="tl">
                  <a:srgbClr val="000000"/>
                </a:outerShdw>
              </a:effectLst>
              <a:sym typeface="Trajan Pro" pitchFamily="18" charset="0"/>
            </a:endParaRPr>
          </a:p>
          <a:p>
            <a:pPr marL="549275" lvl="1" indent="-457200" eaLnBrk="1" hangingPunct="1">
              <a:spcBef>
                <a:spcPts val="538"/>
              </a:spcBef>
              <a:buClr>
                <a:srgbClr val="FFFFFF"/>
              </a:buClr>
              <a:buSzPct val="125000"/>
              <a:defRPr/>
            </a:pPr>
            <a:r>
              <a:rPr lang="en-US" sz="2000" dirty="0">
                <a:solidFill>
                  <a:srgbClr val="FFFFFF"/>
                </a:solidFill>
                <a:effectLst>
                  <a:outerShdw blurRad="38100" dist="38100" dir="2700000" algn="tl">
                    <a:srgbClr val="000000"/>
                  </a:outerShdw>
                </a:effectLst>
                <a:ea typeface="Trajan Pro" pitchFamily="18" charset="0"/>
                <a:cs typeface="Trajan Pro" pitchFamily="18" charset="0"/>
                <a:sym typeface="Trajan Pro" pitchFamily="18" charset="0"/>
              </a:rPr>
              <a:t>Monthly expenses</a:t>
            </a:r>
          </a:p>
          <a:p>
            <a:pPr marL="549275" lvl="1" indent="-457200" eaLnBrk="1" hangingPunct="1">
              <a:lnSpc>
                <a:spcPct val="60000"/>
              </a:lnSpc>
              <a:spcBef>
                <a:spcPts val="538"/>
              </a:spcBef>
              <a:buClr>
                <a:srgbClr val="FFFFFF"/>
              </a:buClr>
              <a:buSzPct val="125000"/>
              <a:buFont typeface="Lucida Grande" charset="0"/>
              <a:buChar char="•"/>
              <a:defRPr/>
            </a:pPr>
            <a:endParaRPr lang="en-US" sz="2400" dirty="0">
              <a:solidFill>
                <a:srgbClr val="FFFFFF"/>
              </a:solidFill>
              <a:effectLst>
                <a:outerShdw blurRad="38100" dist="38100" dir="2700000" algn="tl">
                  <a:srgbClr val="000000"/>
                </a:outerShdw>
              </a:effectLst>
              <a:sym typeface="Trajan Pro" pitchFamily="18" charset="0"/>
            </a:endParaRPr>
          </a:p>
          <a:p>
            <a:pPr marL="549275" lvl="1" indent="-457200" eaLnBrk="1" hangingPunct="1">
              <a:lnSpc>
                <a:spcPct val="60000"/>
              </a:lnSpc>
              <a:spcBef>
                <a:spcPts val="538"/>
              </a:spcBef>
              <a:buFont typeface="Wingdings 2" panose="05020102010507070707" pitchFamily="18" charset="2"/>
              <a:buNone/>
              <a:defRPr/>
            </a:pPr>
            <a:endParaRPr lang="en-US" sz="1400" dirty="0">
              <a:solidFill>
                <a:srgbClr val="FFFFFF"/>
              </a:solidFill>
              <a:sym typeface="Trajan Pro" pitchFamily="18" charset="0"/>
            </a:endParaRPr>
          </a:p>
          <a:p>
            <a:endParaRPr lang="en-US" dirty="0"/>
          </a:p>
        </p:txBody>
      </p:sp>
      <p:pic>
        <p:nvPicPr>
          <p:cNvPr id="4" name="Picture 3">
            <a:extLst>
              <a:ext uri="{FF2B5EF4-FFF2-40B4-BE49-F238E27FC236}">
                <a16:creationId xmlns:a16="http://schemas.microsoft.com/office/drawing/2014/main" id="{13AC3920-92E4-4ED9-A592-4ACF73DDA816}"/>
              </a:ext>
            </a:extLst>
          </p:cNvPr>
          <p:cNvPicPr>
            <a:picLocks noChangeAspect="1"/>
          </p:cNvPicPr>
          <p:nvPr/>
        </p:nvPicPr>
        <p:blipFill>
          <a:blip r:embed="rId3"/>
          <a:stretch>
            <a:fillRect/>
          </a:stretch>
        </p:blipFill>
        <p:spPr>
          <a:xfrm>
            <a:off x="6678202" y="3110866"/>
            <a:ext cx="4072151" cy="267460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6418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5506-D71B-4001-AF47-83284DD44A7E}"/>
              </a:ext>
            </a:extLst>
          </p:cNvPr>
          <p:cNvSpPr>
            <a:spLocks noGrp="1"/>
          </p:cNvSpPr>
          <p:nvPr>
            <p:ph type="title"/>
          </p:nvPr>
        </p:nvSpPr>
        <p:spPr/>
        <p:txBody>
          <a:bodyPr/>
          <a:lstStyle/>
          <a:p>
            <a:r>
              <a:rPr lang="en-US" dirty="0"/>
              <a:t>Adhering to the Spending Plan</a:t>
            </a:r>
          </a:p>
        </p:txBody>
      </p:sp>
      <p:sp>
        <p:nvSpPr>
          <p:cNvPr id="3" name="Content Placeholder 2">
            <a:extLst>
              <a:ext uri="{FF2B5EF4-FFF2-40B4-BE49-F238E27FC236}">
                <a16:creationId xmlns:a16="http://schemas.microsoft.com/office/drawing/2014/main" id="{62AD2D83-DBFF-449E-BC71-F65D05185042}"/>
              </a:ext>
            </a:extLst>
          </p:cNvPr>
          <p:cNvSpPr>
            <a:spLocks noGrp="1"/>
          </p:cNvSpPr>
          <p:nvPr>
            <p:ph idx="1"/>
          </p:nvPr>
        </p:nvSpPr>
        <p:spPr/>
        <p:txBody>
          <a:bodyPr/>
          <a:lstStyle/>
          <a:p>
            <a:pPr eaLnBrk="1" hangingPunct="1">
              <a:spcBef>
                <a:spcPts val="600"/>
              </a:spcBef>
              <a:buClrTx/>
              <a:buSzTx/>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Monthly allowance for each budget item</a:t>
            </a:r>
          </a:p>
          <a:p>
            <a:pPr eaLnBrk="1" hangingPunct="1">
              <a:spcBef>
                <a:spcPts val="600"/>
              </a:spcBef>
              <a:buClrTx/>
              <a:buSzTx/>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spcBef>
                <a:spcPts val="600"/>
              </a:spcBef>
              <a:buClrTx/>
              <a:buSzTx/>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Include savings</a:t>
            </a:r>
          </a:p>
          <a:p>
            <a:pPr eaLnBrk="1" hangingPunct="1">
              <a:spcBef>
                <a:spcPts val="600"/>
              </a:spcBef>
              <a:buClrTx/>
              <a:buSzTx/>
              <a:buFont typeface="Arial" panose="020B0604020202020204" pitchFamily="34" charset="0"/>
              <a:buChar char="•"/>
            </a:pPr>
            <a:endParaRPr lang="en-US" sz="2800" dirty="0">
              <a:solidFill>
                <a:srgbClr val="FFFFFF"/>
              </a:solidFill>
              <a:ea typeface="Trajan Pro Bold" charset="0"/>
              <a:cs typeface="Trajan Pro Bold" charset="0"/>
              <a:sym typeface="Trajan Pro Bold" charset="0"/>
            </a:endParaRPr>
          </a:p>
          <a:p>
            <a:pPr eaLnBrk="1" hangingPunct="1">
              <a:spcBef>
                <a:spcPts val="600"/>
              </a:spcBef>
              <a:buClrTx/>
              <a:buSzTx/>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Include emergency fund	</a:t>
            </a:r>
          </a:p>
          <a:p>
            <a:endParaRPr lang="en-US" dirty="0"/>
          </a:p>
        </p:txBody>
      </p:sp>
      <p:pic>
        <p:nvPicPr>
          <p:cNvPr id="5" name="Picture 4">
            <a:extLst>
              <a:ext uri="{FF2B5EF4-FFF2-40B4-BE49-F238E27FC236}">
                <a16:creationId xmlns:a16="http://schemas.microsoft.com/office/drawing/2014/main" id="{1A875E8C-E8A8-496D-8C50-BB813BD8B1D3}"/>
              </a:ext>
            </a:extLst>
          </p:cNvPr>
          <p:cNvPicPr>
            <a:picLocks noChangeAspect="1"/>
          </p:cNvPicPr>
          <p:nvPr/>
        </p:nvPicPr>
        <p:blipFill>
          <a:blip r:embed="rId3"/>
          <a:stretch>
            <a:fillRect/>
          </a:stretch>
        </p:blipFill>
        <p:spPr>
          <a:xfrm>
            <a:off x="6096000" y="2948243"/>
            <a:ext cx="4733818" cy="281470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1638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B096-57C2-4C35-8A57-73AA6FF59DDE}"/>
              </a:ext>
            </a:extLst>
          </p:cNvPr>
          <p:cNvSpPr>
            <a:spLocks noGrp="1"/>
          </p:cNvSpPr>
          <p:nvPr>
            <p:ph type="title"/>
          </p:nvPr>
        </p:nvSpPr>
        <p:spPr/>
        <p:txBody>
          <a:bodyPr/>
          <a:lstStyle/>
          <a:p>
            <a:r>
              <a:rPr lang="en-US" dirty="0"/>
              <a:t>Financial Counseling</a:t>
            </a:r>
          </a:p>
        </p:txBody>
      </p:sp>
      <p:sp>
        <p:nvSpPr>
          <p:cNvPr id="3" name="Content Placeholder 2">
            <a:extLst>
              <a:ext uri="{FF2B5EF4-FFF2-40B4-BE49-F238E27FC236}">
                <a16:creationId xmlns:a16="http://schemas.microsoft.com/office/drawing/2014/main" id="{237F68D3-8E86-40B0-9B66-8FE1B7ED87CA}"/>
              </a:ext>
            </a:extLst>
          </p:cNvPr>
          <p:cNvSpPr>
            <a:spLocks noGrp="1"/>
          </p:cNvSpPr>
          <p:nvPr>
            <p:ph idx="1"/>
          </p:nvPr>
        </p:nvSpPr>
        <p:spPr>
          <a:xfrm>
            <a:off x="5215847" y="2537716"/>
            <a:ext cx="6137953" cy="3485133"/>
          </a:xfrm>
        </p:spPr>
        <p:txBody>
          <a:bodyPr/>
          <a:lstStyle/>
          <a:p>
            <a:pPr marL="514350" indent="-514350" eaLnBrk="1" hangingPunct="1">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Helpful for gambler and family to get back on track</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Pressure Relief program is available through some GA chapters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363EE7C9-7CA7-4A99-8B2B-F215089C5184}"/>
              </a:ext>
            </a:extLst>
          </p:cNvPr>
          <p:cNvPicPr>
            <a:picLocks noChangeAspect="1"/>
          </p:cNvPicPr>
          <p:nvPr/>
        </p:nvPicPr>
        <p:blipFill rotWithShape="1">
          <a:blip r:embed="rId4"/>
          <a:srcRect b="9931"/>
          <a:stretch/>
        </p:blipFill>
        <p:spPr>
          <a:xfrm>
            <a:off x="1464203" y="2309130"/>
            <a:ext cx="2843609" cy="335352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4" name="Picture 7">
            <a:extLst>
              <a:ext uri="{FF2B5EF4-FFF2-40B4-BE49-F238E27FC236}">
                <a16:creationId xmlns:a16="http://schemas.microsoft.com/office/drawing/2014/main" id="{E2690CBB-3040-43CE-9DB2-9DD4C9C79864}"/>
              </a:ext>
            </a:extLst>
          </p:cNvPr>
          <p:cNvPicPr>
            <a:picLocks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21240" y="1777428"/>
            <a:ext cx="1926404" cy="1749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404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B096-57C2-4C35-8A57-73AA6FF59DDE}"/>
              </a:ext>
            </a:extLst>
          </p:cNvPr>
          <p:cNvSpPr>
            <a:spLocks noGrp="1"/>
          </p:cNvSpPr>
          <p:nvPr>
            <p:ph type="title"/>
          </p:nvPr>
        </p:nvSpPr>
        <p:spPr/>
        <p:txBody>
          <a:bodyPr/>
          <a:lstStyle/>
          <a:p>
            <a:r>
              <a:rPr lang="en-US" dirty="0"/>
              <a:t>Financial Counseling</a:t>
            </a:r>
          </a:p>
        </p:txBody>
      </p:sp>
      <p:sp>
        <p:nvSpPr>
          <p:cNvPr id="3" name="Content Placeholder 2">
            <a:extLst>
              <a:ext uri="{FF2B5EF4-FFF2-40B4-BE49-F238E27FC236}">
                <a16:creationId xmlns:a16="http://schemas.microsoft.com/office/drawing/2014/main" id="{237F68D3-8E86-40B0-9B66-8FE1B7ED87CA}"/>
              </a:ext>
            </a:extLst>
          </p:cNvPr>
          <p:cNvSpPr>
            <a:spLocks noGrp="1"/>
          </p:cNvSpPr>
          <p:nvPr>
            <p:ph idx="1"/>
          </p:nvPr>
        </p:nvSpPr>
        <p:spPr>
          <a:xfrm>
            <a:off x="5215847" y="2106202"/>
            <a:ext cx="6137953" cy="3916648"/>
          </a:xfrm>
        </p:spPr>
        <p:txBody>
          <a:bodyPr/>
          <a:lstStyle/>
          <a:p>
            <a:pPr marL="514350" indent="-514350" eaLnBrk="1" hangingPunct="1">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Debt consolidation and consumer credit services</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endParaRPr lang="en-US" sz="6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Self-help plan for debt</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endParaRPr lang="en-US" sz="6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Reduction/repayment</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endParaRPr lang="en-US" sz="6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Bankruptcy</a:t>
            </a:r>
            <a:endParaRPr lang="en-US" sz="28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endParaRPr lang="en-US" sz="600" dirty="0">
              <a:solidFill>
                <a:srgbClr val="FFFFFF"/>
              </a:solidFill>
              <a:ea typeface="ヒラギノ角ゴ ProN W6" charset="0"/>
              <a:cs typeface="ヒラギノ角ゴ ProN W6" charset="0"/>
              <a:sym typeface="Trajan Pro Bold" charset="0"/>
            </a:endParaRPr>
          </a:p>
          <a:p>
            <a:pPr marL="514350" indent="-514350" eaLnBrk="1" hangingPunct="1">
              <a:spcBef>
                <a:spcPts val="625"/>
              </a:spcBef>
              <a:buClr>
                <a:srgbClr val="FFFFFF"/>
              </a:buClr>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Special concerns about taxes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363EE7C9-7CA7-4A99-8B2B-F215089C5184}"/>
              </a:ext>
            </a:extLst>
          </p:cNvPr>
          <p:cNvPicPr>
            <a:picLocks noChangeAspect="1"/>
          </p:cNvPicPr>
          <p:nvPr/>
        </p:nvPicPr>
        <p:blipFill rotWithShape="1">
          <a:blip r:embed="rId4"/>
          <a:srcRect b="9931"/>
          <a:stretch/>
        </p:blipFill>
        <p:spPr>
          <a:xfrm>
            <a:off x="1666232" y="3563079"/>
            <a:ext cx="1891566" cy="223076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E1661F5-D233-4F2B-9418-7CD78D30591D}"/>
              </a:ext>
            </a:extLst>
          </p:cNvPr>
          <p:cNvPicPr>
            <a:picLocks noChangeAspect="1"/>
          </p:cNvPicPr>
          <p:nvPr/>
        </p:nvPicPr>
        <p:blipFill>
          <a:blip r:embed="rId5"/>
          <a:stretch>
            <a:fillRect/>
          </a:stretch>
        </p:blipFill>
        <p:spPr>
          <a:xfrm>
            <a:off x="1588201" y="1911503"/>
            <a:ext cx="1969597" cy="136576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4" name="Picture 7">
            <a:extLst>
              <a:ext uri="{FF2B5EF4-FFF2-40B4-BE49-F238E27FC236}">
                <a16:creationId xmlns:a16="http://schemas.microsoft.com/office/drawing/2014/main" id="{E2690CBB-3040-43CE-9DB2-9DD4C9C79864}"/>
              </a:ext>
            </a:extLst>
          </p:cNvPr>
          <p:cNvPicPr>
            <a:picLocks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955495" y="3069596"/>
            <a:ext cx="1258583" cy="1163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989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t>Legal Issues in </a:t>
            </a:r>
            <a:br>
              <a:rPr lang="en-US" sz="5400" dirty="0"/>
            </a:br>
            <a:r>
              <a:rPr lang="en-US" sz="5400" dirty="0"/>
              <a:t>Gambling</a:t>
            </a:r>
          </a:p>
        </p:txBody>
      </p:sp>
    </p:spTree>
    <p:extLst>
      <p:ext uri="{BB962C8B-B14F-4D97-AF65-F5344CB8AC3E}">
        <p14:creationId xmlns:p14="http://schemas.microsoft.com/office/powerpoint/2010/main" val="24061070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55A1-358F-44CF-8404-0169F01A51FE}"/>
              </a:ext>
            </a:extLst>
          </p:cNvPr>
          <p:cNvSpPr>
            <a:spLocks noGrp="1"/>
          </p:cNvSpPr>
          <p:nvPr>
            <p:ph type="title"/>
          </p:nvPr>
        </p:nvSpPr>
        <p:spPr/>
        <p:txBody>
          <a:bodyPr/>
          <a:lstStyle/>
          <a:p>
            <a:r>
              <a:rPr lang="en-US" dirty="0"/>
              <a:t>Legal Problems in Gambling Treatment</a:t>
            </a:r>
          </a:p>
        </p:txBody>
      </p:sp>
      <p:sp>
        <p:nvSpPr>
          <p:cNvPr id="3" name="Content Placeholder 2">
            <a:extLst>
              <a:ext uri="{FF2B5EF4-FFF2-40B4-BE49-F238E27FC236}">
                <a16:creationId xmlns:a16="http://schemas.microsoft.com/office/drawing/2014/main" id="{23468C78-2125-4787-9068-39584115ED5A}"/>
              </a:ext>
            </a:extLst>
          </p:cNvPr>
          <p:cNvSpPr>
            <a:spLocks noGrp="1"/>
          </p:cNvSpPr>
          <p:nvPr>
            <p:ph idx="1"/>
          </p:nvPr>
        </p:nvSpPr>
        <p:spPr>
          <a:xfrm>
            <a:off x="838200" y="3428999"/>
            <a:ext cx="10515600" cy="2747963"/>
          </a:xfrm>
        </p:spPr>
        <p:txBody>
          <a:bodyPr>
            <a:normAutofit fontScale="92500" lnSpcReduction="10000"/>
          </a:bodyPr>
          <a:lstStyle/>
          <a:p>
            <a:pPr eaLnBrk="1" hangingPunct="1">
              <a:buClr>
                <a:srgbClr val="FFFFFF"/>
              </a:buClr>
              <a:buSzPct val="120000"/>
              <a:buFont typeface="Arial" pitchFamily="34" charset="0"/>
              <a:buChar char="•"/>
              <a:defRPr/>
            </a:pPr>
            <a:r>
              <a:rPr lang="en-US" sz="2100" dirty="0">
                <a:solidFill>
                  <a:srgbClr val="FFFFFF"/>
                </a:solidFill>
                <a:effectLst>
                  <a:outerShdw blurRad="38100" dist="38100" dir="2700000" algn="tl">
                    <a:srgbClr val="000000"/>
                  </a:outerShdw>
                </a:effectLst>
                <a:ea typeface="Trajan Pro Bold" charset="0"/>
                <a:cs typeface="Trajan Pro Bold" charset="0"/>
                <a:sym typeface="Trajan Pro Bold" charset="0"/>
              </a:rPr>
              <a:t>50% to 67% of diagnosed gamblers in Gamblers Anonymous have committed a crime related to their gambling</a:t>
            </a:r>
            <a:endParaRPr lang="en-US" sz="21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eaLnBrk="1" hangingPunct="1">
              <a:spcBef>
                <a:spcPts val="625"/>
              </a:spcBef>
              <a:buClr>
                <a:srgbClr val="FFFFFF"/>
              </a:buClr>
              <a:buSzPct val="120000"/>
              <a:buFont typeface="Arial" pitchFamily="34" charset="0"/>
              <a:buChar char="•"/>
              <a:defRPr/>
            </a:pPr>
            <a:endParaRPr lang="en-US" sz="2100" dirty="0">
              <a:solidFill>
                <a:srgbClr val="FFFFFF"/>
              </a:solidFill>
              <a:sym typeface="Trajan Pro" pitchFamily="18" charset="0"/>
            </a:endParaRPr>
          </a:p>
          <a:p>
            <a:pPr eaLnBrk="1" hangingPunct="1">
              <a:spcBef>
                <a:spcPts val="625"/>
              </a:spcBef>
              <a:buClr>
                <a:srgbClr val="FFFFFF"/>
              </a:buClr>
              <a:buSzPct val="120000"/>
              <a:buFont typeface="Arial" pitchFamily="34" charset="0"/>
              <a:buChar char="•"/>
              <a:defRPr/>
            </a:pPr>
            <a:r>
              <a:rPr lang="en-US" sz="2100" dirty="0">
                <a:solidFill>
                  <a:srgbClr val="FFFFFF"/>
                </a:solidFill>
                <a:effectLst>
                  <a:outerShdw blurRad="38100" dist="38100" dir="2700000" algn="tl">
                    <a:srgbClr val="000000"/>
                  </a:outerShdw>
                </a:effectLst>
                <a:ea typeface="Trajan Pro Bold" charset="0"/>
                <a:cs typeface="Trajan Pro Bold" charset="0"/>
                <a:sym typeface="Trajan Pro Bold" charset="0"/>
              </a:rPr>
              <a:t>In a Florida helpline study of problem gamblers, 20% admitted crime, and 11.5% were arrested</a:t>
            </a:r>
          </a:p>
          <a:p>
            <a:pPr eaLnBrk="1" hangingPunct="1">
              <a:spcBef>
                <a:spcPts val="625"/>
              </a:spcBef>
              <a:buClr>
                <a:srgbClr val="FFFFFF"/>
              </a:buClr>
              <a:buSzPct val="120000"/>
              <a:buFont typeface="Arial" pitchFamily="34" charset="0"/>
              <a:buChar char="•"/>
              <a:defRPr/>
            </a:pPr>
            <a:endParaRPr lang="en-US" sz="21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728663" lvl="2" indent="-204788" eaLnBrk="1" hangingPunct="1">
              <a:spcBef>
                <a:spcPts val="538"/>
              </a:spcBef>
              <a:buClr>
                <a:srgbClr val="FFFFFF"/>
              </a:buClr>
              <a:buSzPct val="120000"/>
              <a:buFont typeface="Arial" panose="020B0604020202020204" pitchFamily="34" charset="0"/>
              <a:buChar char="•"/>
              <a:defRPr/>
            </a:pPr>
            <a:r>
              <a:rPr lang="en-US" sz="1700" dirty="0">
                <a:solidFill>
                  <a:srgbClr val="FFFFFF"/>
                </a:solidFill>
                <a:ea typeface="Trajan Pro" pitchFamily="18" charset="0"/>
                <a:cs typeface="Trajan Pro" pitchFamily="18" charset="0"/>
                <a:sym typeface="Trajan Pro" pitchFamily="18" charset="0"/>
              </a:rPr>
              <a:t>The Florida Council on Compulsive Gambling found adult problem and pathological gamblers were four times more likely to have been arrested than non-problem gamblers</a:t>
            </a:r>
          </a:p>
          <a:p>
            <a:pPr marL="728663" lvl="2" indent="-204788" eaLnBrk="1" hangingPunct="1">
              <a:spcBef>
                <a:spcPts val="538"/>
              </a:spcBef>
              <a:buClr>
                <a:srgbClr val="FFFFFF"/>
              </a:buClr>
              <a:buSzPct val="120000"/>
              <a:buFont typeface="Arial" panose="020B0604020202020204" pitchFamily="34" charset="0"/>
              <a:buChar char="•"/>
              <a:defRPr/>
            </a:pPr>
            <a:endParaRPr lang="en-US" sz="1700" dirty="0">
              <a:solidFill>
                <a:srgbClr val="FFFFFF"/>
              </a:solidFill>
              <a:sym typeface="Trajan Pro" pitchFamily="18" charset="0"/>
            </a:endParaRPr>
          </a:p>
          <a:p>
            <a:pPr marL="728663" lvl="2" indent="-204788" eaLnBrk="1" hangingPunct="1">
              <a:spcBef>
                <a:spcPts val="538"/>
              </a:spcBef>
              <a:buClr>
                <a:srgbClr val="FFFFFF"/>
              </a:buClr>
              <a:buSzPct val="120000"/>
              <a:buFont typeface="Arial" panose="020B0604020202020204" pitchFamily="34" charset="0"/>
              <a:buChar char="•"/>
              <a:defRPr/>
            </a:pPr>
            <a:r>
              <a:rPr lang="en-US" sz="1700" dirty="0">
                <a:solidFill>
                  <a:srgbClr val="FFFFFF"/>
                </a:solidFill>
                <a:ea typeface="Trajan Pro" pitchFamily="18" charset="0"/>
                <a:cs typeface="Trajan Pro" pitchFamily="18" charset="0"/>
                <a:sym typeface="Trajan Pro" pitchFamily="18" charset="0"/>
              </a:rPr>
              <a:t>Adolescent problem gamblers were more likely to have stolen money and goods and bought or sold stolen property to pay gambling debts</a:t>
            </a:r>
            <a:endParaRPr lang="en-US" sz="1700" dirty="0">
              <a:solidFill>
                <a:srgbClr val="FFFFFF"/>
              </a:solidFill>
              <a:sym typeface="Trajan Pro" pitchFamily="18" charset="0"/>
            </a:endParaRPr>
          </a:p>
          <a:p>
            <a:endParaRPr lang="en-US" dirty="0"/>
          </a:p>
        </p:txBody>
      </p:sp>
      <p:pic>
        <p:nvPicPr>
          <p:cNvPr id="4" name="Picture 3">
            <a:extLst>
              <a:ext uri="{FF2B5EF4-FFF2-40B4-BE49-F238E27FC236}">
                <a16:creationId xmlns:a16="http://schemas.microsoft.com/office/drawing/2014/main" id="{71AAE328-F8BE-4DB9-81EA-0AD2B690249A}"/>
              </a:ext>
            </a:extLst>
          </p:cNvPr>
          <p:cNvPicPr>
            <a:picLocks noChangeAspect="1"/>
          </p:cNvPicPr>
          <p:nvPr/>
        </p:nvPicPr>
        <p:blipFill>
          <a:blip r:embed="rId4"/>
          <a:stretch>
            <a:fillRect/>
          </a:stretch>
        </p:blipFill>
        <p:spPr>
          <a:xfrm>
            <a:off x="4488951" y="1706005"/>
            <a:ext cx="3214098" cy="147907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6">
            <a:extLst>
              <a:ext uri="{FF2B5EF4-FFF2-40B4-BE49-F238E27FC236}">
                <a16:creationId xmlns:a16="http://schemas.microsoft.com/office/drawing/2014/main" id="{DD3D31E2-CABD-4F7A-850F-E2A75A0388ED}"/>
              </a:ext>
            </a:extLst>
          </p:cNvPr>
          <p:cNvPicPr>
            <a:picLocks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rot="3549426">
            <a:off x="7248705" y="1761037"/>
            <a:ext cx="1644650" cy="94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504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FCCA-4E14-4D7F-8B4C-7B1FE72B5BE0}"/>
              </a:ext>
            </a:extLst>
          </p:cNvPr>
          <p:cNvSpPr>
            <a:spLocks noGrp="1"/>
          </p:cNvSpPr>
          <p:nvPr>
            <p:ph type="title"/>
          </p:nvPr>
        </p:nvSpPr>
        <p:spPr/>
        <p:txBody>
          <a:bodyPr/>
          <a:lstStyle/>
          <a:p>
            <a:r>
              <a:rPr lang="en-US" dirty="0"/>
              <a:t>Contributing Factors to Illegal Acts</a:t>
            </a:r>
          </a:p>
        </p:txBody>
      </p:sp>
      <p:graphicFrame>
        <p:nvGraphicFramePr>
          <p:cNvPr id="4" name="Content Placeholder 3">
            <a:extLst>
              <a:ext uri="{FF2B5EF4-FFF2-40B4-BE49-F238E27FC236}">
                <a16:creationId xmlns:a16="http://schemas.microsoft.com/office/drawing/2014/main" id="{F5F2DD08-BDBE-42C2-A95A-1B42C31D05A0}"/>
              </a:ext>
            </a:extLst>
          </p:cNvPr>
          <p:cNvGraphicFramePr>
            <a:graphicFrameLocks noGrp="1"/>
          </p:cNvGraphicFramePr>
          <p:nvPr>
            <p:ph sz="half" idx="1"/>
          </p:nvPr>
        </p:nvGraphicFramePr>
        <p:xfrm>
          <a:off x="488879" y="1345915"/>
          <a:ext cx="5953018" cy="4964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9B4D1FAE-40A3-4C86-8121-50A88D47539C}"/>
              </a:ext>
            </a:extLst>
          </p:cNvPr>
          <p:cNvSpPr>
            <a:spLocks noGrp="1"/>
          </p:cNvSpPr>
          <p:nvPr>
            <p:ph sz="half" idx="2"/>
          </p:nvPr>
        </p:nvSpPr>
        <p:spPr>
          <a:xfrm>
            <a:off x="6172200" y="2640457"/>
            <a:ext cx="5181600" cy="3536505"/>
          </a:xfrm>
        </p:spPr>
        <p:txBody>
          <a:bodyPr>
            <a:normAutofit/>
          </a:bodyPr>
          <a:lstStyle/>
          <a:p>
            <a:pPr eaLnBrk="1" hangingPunct="1">
              <a:spcBef>
                <a:spcPts val="625"/>
              </a:spcBef>
              <a:buFont typeface="Wingdings 2" panose="05020102010507070707" pitchFamily="18" charset="2"/>
              <a:buNone/>
            </a:pPr>
            <a:r>
              <a:rPr lang="en-US" sz="2400" dirty="0">
                <a:ea typeface="Trajan Pro Bold" charset="0"/>
                <a:cs typeface="Trajan Pro Bold" charset="0"/>
                <a:sym typeface="Trajan Pro Bold" charset="0"/>
              </a:rPr>
              <a:t>Multiple areas of the gambler’s life can contribute to the decision to break the law for a gambling act</a:t>
            </a:r>
          </a:p>
          <a:p>
            <a:pPr eaLnBrk="1" hangingPunct="1">
              <a:spcBef>
                <a:spcPts val="625"/>
              </a:spcBef>
              <a:buFont typeface="Wingdings 2" panose="05020102010507070707" pitchFamily="18" charset="2"/>
              <a:buNone/>
            </a:pPr>
            <a:endParaRPr lang="en-US" sz="2400" dirty="0">
              <a:solidFill>
                <a:srgbClr val="FFC000"/>
              </a:solidFill>
              <a:ea typeface="Trajan Pro Bold" charset="0"/>
              <a:cs typeface="Trajan Pro Bold" charset="0"/>
              <a:sym typeface="Trajan Pro Bold" charset="0"/>
            </a:endParaRPr>
          </a:p>
          <a:p>
            <a:pPr eaLnBrk="1" hangingPunct="1">
              <a:spcBef>
                <a:spcPts val="625"/>
              </a:spcBef>
              <a:buFont typeface="Wingdings 2" panose="05020102010507070707" pitchFamily="18" charset="2"/>
              <a:buNone/>
            </a:pPr>
            <a:r>
              <a:rPr lang="en-US" sz="2400" dirty="0">
                <a:solidFill>
                  <a:srgbClr val="FFC000"/>
                </a:solidFill>
                <a:ea typeface="Trajan Pro Bold" charset="0"/>
                <a:cs typeface="Trajan Pro Bold" charset="0"/>
                <a:sym typeface="Trajan Pro Bold" charset="0"/>
              </a:rPr>
              <a:t>Antisocial Personality Disorder (ASPD)</a:t>
            </a:r>
            <a:endParaRPr lang="en-US" sz="2400" dirty="0">
              <a:solidFill>
                <a:srgbClr val="FFC000"/>
              </a:solidFill>
              <a:ea typeface="ヒラギノ角ゴ ProN W6" charset="0"/>
              <a:cs typeface="ヒラギノ角ゴ ProN W6" charset="0"/>
              <a:sym typeface="Trajan Pro Bold" charset="0"/>
            </a:endParaRPr>
          </a:p>
          <a:p>
            <a:pPr marL="593725" lvl="1" indent="-285750" eaLnBrk="1" hangingPunct="1">
              <a:spcBef>
                <a:spcPts val="538"/>
              </a:spcBef>
              <a:buClr>
                <a:srgbClr val="FFFFFF"/>
              </a:buClr>
              <a:buSzPct val="86000"/>
            </a:pPr>
            <a:r>
              <a:rPr lang="en-US" sz="2000" dirty="0">
                <a:solidFill>
                  <a:srgbClr val="FBC500"/>
                </a:solidFill>
                <a:ea typeface="Trajan Pro" pitchFamily="18" charset="0"/>
                <a:cs typeface="Trajan Pro" pitchFamily="18" charset="0"/>
                <a:sym typeface="Trajan Pro" pitchFamily="18" charset="0"/>
              </a:rPr>
              <a:t>15%</a:t>
            </a:r>
            <a:r>
              <a:rPr lang="en-US" sz="2000" dirty="0">
                <a:solidFill>
                  <a:srgbClr val="FFFFFF"/>
                </a:solidFill>
                <a:ea typeface="Trajan Pro" pitchFamily="18" charset="0"/>
                <a:cs typeface="Trajan Pro" pitchFamily="18" charset="0"/>
                <a:sym typeface="Trajan Pro" pitchFamily="18" charset="0"/>
              </a:rPr>
              <a:t> of gamblers studied met criteria</a:t>
            </a:r>
            <a:endParaRPr lang="en-US" sz="2000" dirty="0">
              <a:solidFill>
                <a:srgbClr val="FFFFFF"/>
              </a:solidFill>
              <a:sym typeface="Trajan Pro" pitchFamily="18" charset="0"/>
            </a:endParaRPr>
          </a:p>
          <a:p>
            <a:pPr marL="593725" lvl="1" indent="-285750" eaLnBrk="1" hangingPunct="1">
              <a:spcBef>
                <a:spcPts val="538"/>
              </a:spcBef>
              <a:buClr>
                <a:srgbClr val="FFFFFF"/>
              </a:buClr>
              <a:buSzPct val="86000"/>
            </a:pPr>
            <a:r>
              <a:rPr lang="en-US" sz="2000" dirty="0">
                <a:solidFill>
                  <a:srgbClr val="FFFFFF"/>
                </a:solidFill>
                <a:ea typeface="Trajan Pro" pitchFamily="18" charset="0"/>
                <a:cs typeface="Trajan Pro" pitchFamily="18" charset="0"/>
                <a:sym typeface="Trajan Pro" pitchFamily="18" charset="0"/>
              </a:rPr>
              <a:t>ASPG associated with other risk factors</a:t>
            </a:r>
            <a:endParaRPr lang="en-US" sz="2000" dirty="0">
              <a:solidFill>
                <a:srgbClr val="FFFFFF"/>
              </a:solidFill>
              <a:sym typeface="Trajan Pro" pitchFamily="18" charset="0"/>
            </a:endParaRPr>
          </a:p>
          <a:p>
            <a:endParaRPr lang="en-US" sz="2400" dirty="0"/>
          </a:p>
        </p:txBody>
      </p:sp>
    </p:spTree>
    <p:extLst>
      <p:ext uri="{BB962C8B-B14F-4D97-AF65-F5344CB8AC3E}">
        <p14:creationId xmlns:p14="http://schemas.microsoft.com/office/powerpoint/2010/main" val="2917901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ntries That Have Banned Online Gambling and Then Regulated » NullTX">
            <a:extLst>
              <a:ext uri="{FF2B5EF4-FFF2-40B4-BE49-F238E27FC236}">
                <a16:creationId xmlns:a16="http://schemas.microsoft.com/office/drawing/2014/main" id="{A1D7A67F-3595-4D8E-B6FD-258C93EE4412}"/>
              </a:ext>
            </a:extLst>
          </p:cNvPr>
          <p:cNvPicPr>
            <a:picLocks noGrp="1" noChangeAspect="1" noChangeArrowheads="1"/>
          </p:cNvPicPr>
          <p:nvPr>
            <p:ph sz="half" idx="4294967295"/>
          </p:nvPr>
        </p:nvPicPr>
        <p:blipFill rotWithShape="1">
          <a:blip r:embed="rId3">
            <a:alphaModFix amt="20000"/>
            <a:extLst>
              <a:ext uri="{28A0092B-C50C-407E-A947-70E740481C1C}">
                <a14:useLocalDpi xmlns:a14="http://schemas.microsoft.com/office/drawing/2010/main" val="0"/>
              </a:ext>
            </a:extLst>
          </a:blip>
          <a:srcRect t="6298" b="9116"/>
          <a:stretch/>
        </p:blipFill>
        <p:spPr bwMode="auto">
          <a:xfrm>
            <a:off x="0" y="1473200"/>
            <a:ext cx="12192000" cy="4702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98EB9E-5879-4024-A70A-0787B94A2808}"/>
              </a:ext>
            </a:extLst>
          </p:cNvPr>
          <p:cNvSpPr>
            <a:spLocks noGrp="1"/>
          </p:cNvSpPr>
          <p:nvPr>
            <p:ph type="title"/>
          </p:nvPr>
        </p:nvSpPr>
        <p:spPr/>
        <p:txBody>
          <a:bodyPr vert="horz" lIns="91440" tIns="45720" rIns="91440" bIns="45720" rtlCol="0" anchor="ctr">
            <a:normAutofit/>
          </a:bodyPr>
          <a:lstStyle/>
          <a:p>
            <a:pPr algn="ctr"/>
            <a:r>
              <a:rPr lang="en-US" sz="3600" dirty="0"/>
              <a:t>Gambling &amp; The Law</a:t>
            </a:r>
          </a:p>
        </p:txBody>
      </p:sp>
      <p:sp>
        <p:nvSpPr>
          <p:cNvPr id="3" name="Content Placeholder 2">
            <a:extLst>
              <a:ext uri="{FF2B5EF4-FFF2-40B4-BE49-F238E27FC236}">
                <a16:creationId xmlns:a16="http://schemas.microsoft.com/office/drawing/2014/main" id="{D27351E6-F30B-4F09-82CA-C200BE90D2C6}"/>
              </a:ext>
            </a:extLst>
          </p:cNvPr>
          <p:cNvSpPr>
            <a:spLocks noGrp="1"/>
          </p:cNvSpPr>
          <p:nvPr>
            <p:ph idx="1"/>
          </p:nvPr>
        </p:nvSpPr>
        <p:spPr/>
        <p:txBody>
          <a:bodyPr vert="horz" lIns="91440" tIns="45720" rIns="91440" bIns="45720" rtlCol="0" anchor="ctr">
            <a:normAutofit/>
          </a:bodyPr>
          <a:lstStyle/>
          <a:p>
            <a:pPr>
              <a:buClr>
                <a:srgbClr val="FFFFFF"/>
              </a:buClr>
            </a:pPr>
            <a:r>
              <a:rPr lang="en-US" dirty="0"/>
              <a:t>Gambling has been considered a vice in the legal system for many years</a:t>
            </a:r>
          </a:p>
          <a:p>
            <a:pPr>
              <a:buClr>
                <a:srgbClr val="FFFFFF"/>
              </a:buClr>
            </a:pPr>
            <a:endParaRPr lang="en-US" dirty="0"/>
          </a:p>
          <a:p>
            <a:pPr>
              <a:buClr>
                <a:srgbClr val="FFFFFF"/>
              </a:buClr>
            </a:pPr>
            <a:r>
              <a:rPr lang="en-US" dirty="0"/>
              <a:t>Police departments still place gambling crimes in the “vice” squad with drug and prostitution crimes</a:t>
            </a:r>
          </a:p>
          <a:p>
            <a:pPr>
              <a:buClr>
                <a:srgbClr val="FFFFFF"/>
              </a:buClr>
            </a:pPr>
            <a:endParaRPr lang="en-US" dirty="0"/>
          </a:p>
          <a:p>
            <a:pPr>
              <a:buClr>
                <a:srgbClr val="FFFFFF"/>
              </a:buClr>
            </a:pPr>
            <a:r>
              <a:rPr lang="en-US" dirty="0"/>
              <a:t>Is the client insane and not responsible, morally weak, or deserving of punishment</a:t>
            </a:r>
          </a:p>
          <a:p>
            <a:endParaRPr lang="en-US" dirty="0"/>
          </a:p>
        </p:txBody>
      </p:sp>
    </p:spTree>
    <p:extLst>
      <p:ext uri="{BB962C8B-B14F-4D97-AF65-F5344CB8AC3E}">
        <p14:creationId xmlns:p14="http://schemas.microsoft.com/office/powerpoint/2010/main" val="2649863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ntries That Have Banned Online Gambling and Then Regulated » NullTX">
            <a:extLst>
              <a:ext uri="{FF2B5EF4-FFF2-40B4-BE49-F238E27FC236}">
                <a16:creationId xmlns:a16="http://schemas.microsoft.com/office/drawing/2014/main" id="{A1D7A67F-3595-4D8E-B6FD-258C93EE4412}"/>
              </a:ext>
            </a:extLst>
          </p:cNvPr>
          <p:cNvPicPr>
            <a:picLocks noGrp="1" noChangeAspect="1" noChangeArrowheads="1"/>
          </p:cNvPicPr>
          <p:nvPr>
            <p:ph sz="half" idx="4294967295"/>
          </p:nvPr>
        </p:nvPicPr>
        <p:blipFill rotWithShape="1">
          <a:blip r:embed="rId3">
            <a:alphaModFix amt="20000"/>
            <a:extLst>
              <a:ext uri="{28A0092B-C50C-407E-A947-70E740481C1C}">
                <a14:useLocalDpi xmlns:a14="http://schemas.microsoft.com/office/drawing/2010/main" val="0"/>
              </a:ext>
            </a:extLst>
          </a:blip>
          <a:srcRect t="6298" b="9116"/>
          <a:stretch/>
        </p:blipFill>
        <p:spPr bwMode="auto">
          <a:xfrm>
            <a:off x="0" y="1462088"/>
            <a:ext cx="1219200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98EB9E-5879-4024-A70A-0787B94A2808}"/>
              </a:ext>
            </a:extLst>
          </p:cNvPr>
          <p:cNvSpPr>
            <a:spLocks noGrp="1"/>
          </p:cNvSpPr>
          <p:nvPr>
            <p:ph type="title"/>
          </p:nvPr>
        </p:nvSpPr>
        <p:spPr/>
        <p:txBody>
          <a:bodyPr vert="horz" lIns="91440" tIns="45720" rIns="91440" bIns="45720" rtlCol="0" anchor="ctr">
            <a:normAutofit/>
          </a:bodyPr>
          <a:lstStyle/>
          <a:p>
            <a:pPr algn="ctr"/>
            <a:r>
              <a:rPr lang="en-US" sz="3600" dirty="0"/>
              <a:t>Gambling &amp; The Law</a:t>
            </a:r>
          </a:p>
        </p:txBody>
      </p:sp>
      <p:sp>
        <p:nvSpPr>
          <p:cNvPr id="3" name="Content Placeholder 2">
            <a:extLst>
              <a:ext uri="{FF2B5EF4-FFF2-40B4-BE49-F238E27FC236}">
                <a16:creationId xmlns:a16="http://schemas.microsoft.com/office/drawing/2014/main" id="{D27351E6-F30B-4F09-82CA-C200BE90D2C6}"/>
              </a:ext>
            </a:extLst>
          </p:cNvPr>
          <p:cNvSpPr>
            <a:spLocks noGrp="1"/>
          </p:cNvSpPr>
          <p:nvPr>
            <p:ph idx="1"/>
          </p:nvPr>
        </p:nvSpPr>
        <p:spPr/>
        <p:txBody>
          <a:bodyPr vert="horz" lIns="91440" tIns="45720" rIns="91440" bIns="45720" rtlCol="0" anchor="ctr">
            <a:normAutofit/>
          </a:bodyPr>
          <a:lstStyle/>
          <a:p>
            <a:pPr eaLnBrk="1" hangingPunct="1">
              <a:buClr>
                <a:srgbClr val="FFFFFF"/>
              </a:buClr>
              <a:buFont typeface="Arial" panose="020B0604020202020204" pitchFamily="34" charset="0"/>
              <a:buChar char="•"/>
            </a:pPr>
            <a:r>
              <a:rPr lang="en-US" sz="2200" dirty="0"/>
              <a:t>Is the gambler to blame, are they “ill?”</a:t>
            </a:r>
          </a:p>
          <a:p>
            <a:pPr eaLnBrk="1" hangingPunct="1">
              <a:buClr>
                <a:srgbClr val="FFFFFF"/>
              </a:buClr>
              <a:buFont typeface="Arial" panose="020B0604020202020204" pitchFamily="34" charset="0"/>
              <a:buChar char="•"/>
            </a:pPr>
            <a:r>
              <a:rPr lang="en-US" sz="2200" dirty="0"/>
              <a:t>The legal system does not punish the “ill”</a:t>
            </a:r>
          </a:p>
          <a:p>
            <a:pPr eaLnBrk="1" hangingPunct="1">
              <a:spcAft>
                <a:spcPts val="1800"/>
              </a:spcAft>
              <a:buClr>
                <a:srgbClr val="FFFFFF"/>
              </a:buClr>
              <a:buFont typeface="Arial" panose="020B0604020202020204" pitchFamily="34" charset="0"/>
              <a:buChar char="•"/>
            </a:pPr>
            <a:r>
              <a:rPr lang="en-US" sz="2200" dirty="0"/>
              <a:t>Persons are relieved of responsibility if they are deemed mentally challenged or psychotic – “Legally Insane”</a:t>
            </a:r>
          </a:p>
          <a:p>
            <a:pPr marL="36512" indent="0" algn="ctr" eaLnBrk="1" hangingPunct="1">
              <a:buClr>
                <a:srgbClr val="FFFFFF"/>
              </a:buClr>
              <a:buNone/>
            </a:pPr>
            <a:r>
              <a:rPr lang="en-US" sz="2400" b="1" i="1" dirty="0">
                <a:solidFill>
                  <a:srgbClr val="D86018"/>
                </a:solidFill>
              </a:rPr>
              <a:t>United States v. Hinckley</a:t>
            </a:r>
          </a:p>
          <a:p>
            <a:pPr marL="449262" lvl="1" indent="0" eaLnBrk="1" hangingPunct="1">
              <a:buClr>
                <a:srgbClr val="FFFFFF"/>
              </a:buClr>
              <a:buNone/>
            </a:pPr>
            <a:r>
              <a:rPr lang="en-US" sz="2000" dirty="0"/>
              <a:t>One case did find the gambler innocent because the expert testimony stated the man was a pathological gambler and that was why he stole over $100,000 from a widows and orphans fund (Conn. 1981) but…</a:t>
            </a:r>
          </a:p>
        </p:txBody>
      </p:sp>
    </p:spTree>
    <p:extLst>
      <p:ext uri="{BB962C8B-B14F-4D97-AF65-F5344CB8AC3E}">
        <p14:creationId xmlns:p14="http://schemas.microsoft.com/office/powerpoint/2010/main" val="4108153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ntries That Have Banned Online Gambling and Then Regulated » NullTX">
            <a:extLst>
              <a:ext uri="{FF2B5EF4-FFF2-40B4-BE49-F238E27FC236}">
                <a16:creationId xmlns:a16="http://schemas.microsoft.com/office/drawing/2014/main" id="{A1D7A67F-3595-4D8E-B6FD-258C93EE4412}"/>
              </a:ext>
            </a:extLst>
          </p:cNvPr>
          <p:cNvPicPr>
            <a:picLocks noGrp="1" noChangeAspect="1" noChangeArrowheads="1"/>
          </p:cNvPicPr>
          <p:nvPr>
            <p:ph sz="half" idx="4294967295"/>
          </p:nvPr>
        </p:nvPicPr>
        <p:blipFill rotWithShape="1">
          <a:blip r:embed="rId3">
            <a:alphaModFix amt="20000"/>
            <a:extLst>
              <a:ext uri="{28A0092B-C50C-407E-A947-70E740481C1C}">
                <a14:useLocalDpi xmlns:a14="http://schemas.microsoft.com/office/drawing/2010/main" val="0"/>
              </a:ext>
            </a:extLst>
          </a:blip>
          <a:srcRect t="6298" b="9116"/>
          <a:stretch/>
        </p:blipFill>
        <p:spPr bwMode="auto">
          <a:xfrm>
            <a:off x="0" y="1473200"/>
            <a:ext cx="12192000" cy="467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98EB9E-5879-4024-A70A-0787B94A2808}"/>
              </a:ext>
            </a:extLst>
          </p:cNvPr>
          <p:cNvSpPr>
            <a:spLocks noGrp="1"/>
          </p:cNvSpPr>
          <p:nvPr>
            <p:ph type="title"/>
          </p:nvPr>
        </p:nvSpPr>
        <p:spPr/>
        <p:txBody>
          <a:bodyPr vert="horz" lIns="91440" tIns="45720" rIns="91440" bIns="45720" rtlCol="0" anchor="ctr">
            <a:normAutofit/>
          </a:bodyPr>
          <a:lstStyle/>
          <a:p>
            <a:pPr algn="ctr"/>
            <a:r>
              <a:rPr lang="en-US" sz="3600" dirty="0"/>
              <a:t>Gambling &amp; The Law</a:t>
            </a:r>
          </a:p>
        </p:txBody>
      </p:sp>
      <p:sp>
        <p:nvSpPr>
          <p:cNvPr id="3" name="Content Placeholder 2">
            <a:extLst>
              <a:ext uri="{FF2B5EF4-FFF2-40B4-BE49-F238E27FC236}">
                <a16:creationId xmlns:a16="http://schemas.microsoft.com/office/drawing/2014/main" id="{D27351E6-F30B-4F09-82CA-C200BE90D2C6}"/>
              </a:ext>
            </a:extLst>
          </p:cNvPr>
          <p:cNvSpPr>
            <a:spLocks noGrp="1"/>
          </p:cNvSpPr>
          <p:nvPr>
            <p:ph idx="1"/>
          </p:nvPr>
        </p:nvSpPr>
        <p:spPr/>
        <p:txBody>
          <a:bodyPr vert="horz" lIns="91440" tIns="45720" rIns="91440" bIns="45720" rtlCol="0" anchor="ctr">
            <a:normAutofit/>
          </a:bodyPr>
          <a:lstStyle/>
          <a:p>
            <a:pPr eaLnBrk="1" hangingPunct="1">
              <a:buClr>
                <a:srgbClr val="FFFFFF"/>
              </a:buClr>
              <a:buFont typeface="Arial" panose="020B0604020202020204" pitchFamily="34" charset="0"/>
              <a:buChar char="•"/>
            </a:pPr>
            <a:r>
              <a:rPr lang="en-US" sz="2000" dirty="0"/>
              <a:t>Since he was innocent by reason of insanity, he was committed to the State Hospital for care and “treatment”</a:t>
            </a:r>
          </a:p>
          <a:p>
            <a:pPr eaLnBrk="1" hangingPunct="1">
              <a:buClr>
                <a:srgbClr val="FFFFFF"/>
              </a:buClr>
              <a:buFont typeface="Arial" panose="020B0604020202020204" pitchFamily="34" charset="0"/>
              <a:buChar char="•"/>
            </a:pPr>
            <a:endParaRPr lang="en-US" sz="2000" dirty="0"/>
          </a:p>
          <a:p>
            <a:pPr eaLnBrk="1" hangingPunct="1">
              <a:buClr>
                <a:srgbClr val="FFFFFF"/>
              </a:buClr>
              <a:buFont typeface="Arial" panose="020B0604020202020204" pitchFamily="34" charset="0"/>
              <a:buChar char="•"/>
            </a:pPr>
            <a:r>
              <a:rPr lang="en-US" sz="2000" dirty="0"/>
              <a:t>Since Hinckley, the insanity defense has been abandoned at the recommendation of gambling treatment experts</a:t>
            </a:r>
          </a:p>
          <a:p>
            <a:pPr eaLnBrk="1" hangingPunct="1">
              <a:buClr>
                <a:srgbClr val="FFFFFF"/>
              </a:buClr>
              <a:buFont typeface="Arial" panose="020B0604020202020204" pitchFamily="34" charset="0"/>
              <a:buChar char="•"/>
            </a:pPr>
            <a:endParaRPr lang="en-US" sz="2000" dirty="0"/>
          </a:p>
          <a:p>
            <a:pPr eaLnBrk="1" hangingPunct="1">
              <a:buClr>
                <a:srgbClr val="FFFFFF"/>
              </a:buClr>
              <a:buFont typeface="Arial" panose="020B0604020202020204" pitchFamily="34" charset="0"/>
              <a:buChar char="•"/>
            </a:pPr>
            <a:r>
              <a:rPr lang="en-US" sz="2000" dirty="0"/>
              <a:t>Mitigating Circumstances are the focus of defense for an addicted gambler</a:t>
            </a:r>
          </a:p>
        </p:txBody>
      </p:sp>
    </p:spTree>
    <p:extLst>
      <p:ext uri="{BB962C8B-B14F-4D97-AF65-F5344CB8AC3E}">
        <p14:creationId xmlns:p14="http://schemas.microsoft.com/office/powerpoint/2010/main" val="273886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45FE-A186-41A6-A938-32825F7A9C63}"/>
              </a:ext>
            </a:extLst>
          </p:cNvPr>
          <p:cNvSpPr>
            <a:spLocks noGrp="1"/>
          </p:cNvSpPr>
          <p:nvPr>
            <p:ph type="title"/>
          </p:nvPr>
        </p:nvSpPr>
        <p:spPr/>
        <p:txBody>
          <a:bodyPr/>
          <a:lstStyle/>
          <a:p>
            <a:r>
              <a:rPr lang="en-US" dirty="0"/>
              <a:t>Precontemplation Stage</a:t>
            </a:r>
          </a:p>
        </p:txBody>
      </p:sp>
      <p:sp>
        <p:nvSpPr>
          <p:cNvPr id="3" name="Content Placeholder 2">
            <a:extLst>
              <a:ext uri="{FF2B5EF4-FFF2-40B4-BE49-F238E27FC236}">
                <a16:creationId xmlns:a16="http://schemas.microsoft.com/office/drawing/2014/main" id="{76C84429-1642-454D-AD8F-E4E56AC86C3F}"/>
              </a:ext>
            </a:extLst>
          </p:cNvPr>
          <p:cNvSpPr>
            <a:spLocks noGrp="1"/>
          </p:cNvSpPr>
          <p:nvPr>
            <p:ph sz="half" idx="1"/>
          </p:nvPr>
        </p:nvSpPr>
        <p:spPr/>
        <p:txBody>
          <a:bodyPr>
            <a:normAutofit/>
          </a:bodyPr>
          <a:lstStyle/>
          <a:p>
            <a:r>
              <a:rPr lang="en-US" sz="2800" dirty="0">
                <a:solidFill>
                  <a:srgbClr val="FFFFFF"/>
                </a:solidFill>
                <a:ea typeface="Trajan Pro Bold" charset="0"/>
                <a:cs typeface="Trajan Pro Bold" charset="0"/>
                <a:sym typeface="Trajan Pro Bold" charset="0"/>
              </a:rPr>
              <a:t>Client may be defensive and unconvinced his or her behavior is a problem</a:t>
            </a:r>
          </a:p>
          <a:p>
            <a:endParaRPr lang="en-US" dirty="0"/>
          </a:p>
        </p:txBody>
      </p:sp>
      <p:sp>
        <p:nvSpPr>
          <p:cNvPr id="4" name="Content Placeholder 3">
            <a:extLst>
              <a:ext uri="{FF2B5EF4-FFF2-40B4-BE49-F238E27FC236}">
                <a16:creationId xmlns:a16="http://schemas.microsoft.com/office/drawing/2014/main" id="{0770066A-A209-4BB5-9866-1A22E1E0E6B6}"/>
              </a:ext>
            </a:extLst>
          </p:cNvPr>
          <p:cNvSpPr>
            <a:spLocks noGrp="1"/>
          </p:cNvSpPr>
          <p:nvPr>
            <p:ph sz="half" idx="2"/>
          </p:nvPr>
        </p:nvSpPr>
        <p:spPr>
          <a:xfrm>
            <a:off x="6172200" y="3517721"/>
            <a:ext cx="5181600" cy="2556501"/>
          </a:xfrm>
        </p:spPr>
        <p:txBody>
          <a:bodyPr>
            <a:normAutofit/>
          </a:bodyPr>
          <a:lstStyle/>
          <a:p>
            <a:pPr eaLnBrk="1" hangingPunct="1">
              <a:lnSpc>
                <a:spcPct val="90000"/>
              </a:lnSpc>
              <a:spcBef>
                <a:spcPts val="388"/>
              </a:spcBef>
              <a:buClrTx/>
              <a:buSzTx/>
              <a:buFontTx/>
              <a:buNone/>
            </a:pPr>
            <a:r>
              <a:rPr lang="en-US" sz="2800" dirty="0">
                <a:solidFill>
                  <a:srgbClr val="FFFFFF"/>
                </a:solidFill>
                <a:ea typeface="Trajan Pro Bold" charset="0"/>
                <a:cs typeface="Trajan Pro Bold" charset="0"/>
                <a:sym typeface="Trajan Pro Bold" charset="0"/>
              </a:rPr>
              <a:t>Help the client to realize there are choices:</a:t>
            </a:r>
          </a:p>
          <a:p>
            <a:pPr eaLnBrk="1" hangingPunct="1">
              <a:lnSpc>
                <a:spcPct val="90000"/>
              </a:lnSpc>
              <a:spcBef>
                <a:spcPts val="388"/>
              </a:spcBef>
              <a:buClrTx/>
              <a:buSzTx/>
              <a:buFontTx/>
              <a:buNone/>
            </a:pPr>
            <a:endParaRPr lang="en-US" sz="2800" dirty="0">
              <a:solidFill>
                <a:srgbClr val="FFFFFF"/>
              </a:solidFill>
              <a:ea typeface="Trajan Pro Bold" charset="0"/>
              <a:cs typeface="Trajan Pro Bold" charset="0"/>
              <a:sym typeface="Trajan Pro Bold" charset="0"/>
            </a:endParaRPr>
          </a:p>
          <a:p>
            <a:pPr eaLnBrk="1" hangingPunct="1">
              <a:lnSpc>
                <a:spcPct val="90000"/>
              </a:lnSpc>
              <a:spcBef>
                <a:spcPts val="388"/>
              </a:spcBef>
              <a:buClrTx/>
              <a:buSzTx/>
              <a:buFontTx/>
              <a:buNone/>
            </a:pPr>
            <a:r>
              <a:rPr lang="en-US" sz="2800" dirty="0">
                <a:solidFill>
                  <a:srgbClr val="D86018"/>
                </a:solidFill>
                <a:ea typeface="Trajan Pro Bold" charset="0"/>
                <a:cs typeface="Trajan Pro Bold" charset="0"/>
                <a:sym typeface="Trajan Pro Bold" charset="0"/>
              </a:rPr>
              <a:t>The therapeutic goal is to help the client consider a change “just think about it.”  </a:t>
            </a:r>
          </a:p>
          <a:p>
            <a:endParaRPr lang="en-US" dirty="0"/>
          </a:p>
        </p:txBody>
      </p:sp>
      <p:pic>
        <p:nvPicPr>
          <p:cNvPr id="5" name="Picture 4">
            <a:extLst>
              <a:ext uri="{FF2B5EF4-FFF2-40B4-BE49-F238E27FC236}">
                <a16:creationId xmlns:a16="http://schemas.microsoft.com/office/drawing/2014/main" id="{4DBA0CE1-FAA4-4F6D-9575-B7EBC5B76142}"/>
              </a:ext>
            </a:extLst>
          </p:cNvPr>
          <p:cNvPicPr>
            <a:picLocks noChangeAspect="1"/>
          </p:cNvPicPr>
          <p:nvPr/>
        </p:nvPicPr>
        <p:blipFill rotWithShape="1">
          <a:blip r:embed="rId3"/>
          <a:srcRect b="8684"/>
          <a:stretch/>
        </p:blipFill>
        <p:spPr>
          <a:xfrm>
            <a:off x="1216791" y="3429000"/>
            <a:ext cx="3705225" cy="243540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5F76FD6-881C-47FF-8387-92B129859055}"/>
              </a:ext>
            </a:extLst>
          </p:cNvPr>
          <p:cNvPicPr>
            <a:picLocks noChangeAspect="1"/>
          </p:cNvPicPr>
          <p:nvPr/>
        </p:nvPicPr>
        <p:blipFill rotWithShape="1">
          <a:blip r:embed="rId4"/>
          <a:srcRect b="10202"/>
          <a:stretch/>
        </p:blipFill>
        <p:spPr>
          <a:xfrm>
            <a:off x="6905625" y="681037"/>
            <a:ext cx="3714750" cy="239491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9504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B17F-8904-4422-BD8D-F3B9EDF4413D}"/>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McNaughten Rule</a:t>
            </a:r>
            <a:endParaRPr lang="en-US" dirty="0"/>
          </a:p>
        </p:txBody>
      </p:sp>
      <p:sp>
        <p:nvSpPr>
          <p:cNvPr id="3" name="Content Placeholder 2">
            <a:extLst>
              <a:ext uri="{FF2B5EF4-FFF2-40B4-BE49-F238E27FC236}">
                <a16:creationId xmlns:a16="http://schemas.microsoft.com/office/drawing/2014/main" id="{C10A7D31-69EA-44BB-905E-65CA766F0DDC}"/>
              </a:ext>
            </a:extLst>
          </p:cNvPr>
          <p:cNvSpPr>
            <a:spLocks noGrp="1"/>
          </p:cNvSpPr>
          <p:nvPr>
            <p:ph sz="half" idx="1"/>
          </p:nvPr>
        </p:nvSpPr>
        <p:spPr/>
        <p:txBody>
          <a:bodyPr/>
          <a:lstStyle/>
          <a:p>
            <a:pPr eaLnBrk="1" hangingPunct="1">
              <a:buFont typeface="Wingdings 2" panose="05020102010507070707" pitchFamily="18" charset="2"/>
              <a:buNone/>
            </a:pPr>
            <a:r>
              <a:rPr lang="en-US" sz="3200" b="1" dirty="0">
                <a:solidFill>
                  <a:srgbClr val="D86018"/>
                </a:solidFill>
              </a:rPr>
              <a:t>1843 – McNaughten</a:t>
            </a:r>
          </a:p>
          <a:p>
            <a:pPr marL="0" lvl="1" indent="449263" eaLnBrk="1" hangingPunct="1">
              <a:buFont typeface="Wingdings 2" panose="05020102010507070707" pitchFamily="18" charset="2"/>
              <a:buNone/>
            </a:pPr>
            <a:r>
              <a:rPr lang="en-US" sz="2000" dirty="0">
                <a:solidFill>
                  <a:srgbClr val="FFFFFF"/>
                </a:solidFill>
              </a:rPr>
              <a:t>Cognitive test used across jurisdictions</a:t>
            </a:r>
          </a:p>
          <a:p>
            <a:pPr marL="461963" lvl="1" indent="-12700" eaLnBrk="1" hangingPunct="1">
              <a:buFont typeface="Wingdings 2" panose="05020102010507070707" pitchFamily="18" charset="2"/>
              <a:buNone/>
            </a:pPr>
            <a:r>
              <a:rPr lang="en-US" sz="2000" dirty="0">
                <a:solidFill>
                  <a:srgbClr val="FFFFFF"/>
                </a:solidFill>
              </a:rPr>
              <a:t>States the client does know right from wrong</a:t>
            </a:r>
          </a:p>
          <a:p>
            <a:pPr marL="0" lvl="1" indent="449263" eaLnBrk="1" hangingPunct="1">
              <a:buFont typeface="Wingdings 2" panose="05020102010507070707" pitchFamily="18" charset="2"/>
              <a:buNone/>
            </a:pPr>
            <a:endParaRPr lang="en-US" sz="2400" dirty="0">
              <a:solidFill>
                <a:srgbClr val="FFFFFF"/>
              </a:solidFill>
            </a:endParaRPr>
          </a:p>
          <a:p>
            <a:pPr eaLnBrk="1" hangingPunct="1">
              <a:buFont typeface="Wingdings 2" panose="05020102010507070707" pitchFamily="18" charset="2"/>
              <a:buNone/>
            </a:pPr>
            <a:r>
              <a:rPr lang="en-US" sz="2200" dirty="0">
                <a:solidFill>
                  <a:srgbClr val="FFFFFF"/>
                </a:solidFill>
              </a:rPr>
              <a:t>Does the client know the nature and quality of the act committed?</a:t>
            </a:r>
          </a:p>
          <a:p>
            <a:pPr eaLnBrk="1" hangingPunct="1">
              <a:spcBef>
                <a:spcPts val="625"/>
              </a:spcBef>
              <a:buFont typeface="Wingdings 2" panose="05020102010507070707" pitchFamily="18" charset="2"/>
              <a:buNone/>
            </a:pPr>
            <a:endParaRPr lang="en-US" sz="2200" dirty="0">
              <a:solidFill>
                <a:srgbClr val="FFFFFF"/>
              </a:solidFill>
              <a:ea typeface="ヒラギノ角ゴ ProN W6" charset="0"/>
              <a:cs typeface="ヒラギノ角ゴ ProN W6" charset="0"/>
              <a:sym typeface="Trajan Pro Bold" charset="0"/>
            </a:endParaRPr>
          </a:p>
          <a:p>
            <a:pPr eaLnBrk="1" hangingPunct="1">
              <a:spcBef>
                <a:spcPts val="625"/>
              </a:spcBef>
              <a:buFont typeface="Wingdings 2" panose="05020102010507070707" pitchFamily="18" charset="2"/>
              <a:buNone/>
            </a:pPr>
            <a:r>
              <a:rPr lang="en-US" sz="2200" dirty="0">
                <a:solidFill>
                  <a:srgbClr val="FFFFFF"/>
                </a:solidFill>
                <a:ea typeface="Trajan Pro Bold" charset="0"/>
                <a:cs typeface="Trajan Pro Bold" charset="0"/>
                <a:sym typeface="Trajan Pro Bold" charset="0"/>
              </a:rPr>
              <a:t>Individual is responsible for behavior unless exceptions apply</a:t>
            </a:r>
            <a:endParaRPr lang="en-US" sz="2200" dirty="0">
              <a:solidFill>
                <a:srgbClr val="FFFFFF"/>
              </a:solidFill>
              <a:ea typeface="ヒラギノ角ゴ ProN W6" charset="0"/>
              <a:cs typeface="ヒラギノ角ゴ ProN W6" charset="0"/>
              <a:sym typeface="Trajan Pro Bold" charset="0"/>
            </a:endParaRPr>
          </a:p>
          <a:p>
            <a:endParaRPr lang="en-US" dirty="0"/>
          </a:p>
        </p:txBody>
      </p:sp>
      <p:pic>
        <p:nvPicPr>
          <p:cNvPr id="2050" name="Picture 2" descr="6.1 The Insanity Defense – Criminal Law">
            <a:extLst>
              <a:ext uri="{FF2B5EF4-FFF2-40B4-BE49-F238E27FC236}">
                <a16:creationId xmlns:a16="http://schemas.microsoft.com/office/drawing/2014/main" id="{6B226054-C849-4149-B662-930B914C600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18779" y="1667703"/>
            <a:ext cx="5181600" cy="425621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4400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B17F-8904-4422-BD8D-F3B9EDF4413D}"/>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McNaughten Rule</a:t>
            </a:r>
            <a:endParaRPr lang="en-US" dirty="0"/>
          </a:p>
        </p:txBody>
      </p:sp>
      <p:sp>
        <p:nvSpPr>
          <p:cNvPr id="3" name="Content Placeholder 2">
            <a:extLst>
              <a:ext uri="{FF2B5EF4-FFF2-40B4-BE49-F238E27FC236}">
                <a16:creationId xmlns:a16="http://schemas.microsoft.com/office/drawing/2014/main" id="{C10A7D31-69EA-44BB-905E-65CA766F0DDC}"/>
              </a:ext>
            </a:extLst>
          </p:cNvPr>
          <p:cNvSpPr>
            <a:spLocks noGrp="1"/>
          </p:cNvSpPr>
          <p:nvPr>
            <p:ph sz="half" idx="1"/>
          </p:nvPr>
        </p:nvSpPr>
        <p:spPr/>
        <p:txBody>
          <a:bodyPr/>
          <a:lstStyle/>
          <a:p>
            <a:pPr eaLnBrk="1" hangingPunct="1">
              <a:buClr>
                <a:srgbClr val="FFFFFF"/>
              </a:buClr>
              <a:buSzPct val="12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Governs Volition test and power to choose right over wrong</a:t>
            </a:r>
            <a:endParaRPr lang="en-US" sz="2800" dirty="0">
              <a:solidFill>
                <a:srgbClr val="FFFFFF"/>
              </a:solidFill>
              <a:ea typeface="ヒラギノ角ゴ ProN W6" charset="0"/>
              <a:cs typeface="ヒラギノ角ゴ ProN W6" charset="0"/>
              <a:sym typeface="Trajan Pro Bold" charset="0"/>
            </a:endParaRPr>
          </a:p>
          <a:p>
            <a:pPr eaLnBrk="1" hangingPunct="1">
              <a:spcBef>
                <a:spcPts val="625"/>
              </a:spcBef>
              <a:buClr>
                <a:srgbClr val="FFFFFF"/>
              </a:buClr>
              <a:buSzPct val="120000"/>
              <a:buFont typeface="Arial" panose="020B0604020202020204" pitchFamily="34" charset="0"/>
              <a:buChar char="•"/>
            </a:pPr>
            <a:endParaRPr lang="en-US" sz="2800" dirty="0">
              <a:solidFill>
                <a:srgbClr val="FFFFFF"/>
              </a:solidFill>
              <a:ea typeface="ヒラギノ角ゴ ProN W6" charset="0"/>
              <a:cs typeface="ヒラギノ角ゴ ProN W6" charset="0"/>
              <a:sym typeface="Trajan Pro Bold" charset="0"/>
            </a:endParaRPr>
          </a:p>
          <a:p>
            <a:pPr eaLnBrk="1" hangingPunct="1">
              <a:spcBef>
                <a:spcPts val="625"/>
              </a:spcBef>
              <a:buClr>
                <a:srgbClr val="FFFFFF"/>
              </a:buClr>
              <a:buSzPct val="120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Individual is responsible for behavior unless exceptions apply</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2050" name="Picture 2" descr="6.1 The Insanity Defense – Criminal Law">
            <a:extLst>
              <a:ext uri="{FF2B5EF4-FFF2-40B4-BE49-F238E27FC236}">
                <a16:creationId xmlns:a16="http://schemas.microsoft.com/office/drawing/2014/main" id="{6B226054-C849-4149-B662-930B914C600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18779" y="1667703"/>
            <a:ext cx="5181600" cy="425621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38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DA80-CD7D-4612-908A-47250FD1CF3D}"/>
              </a:ext>
            </a:extLst>
          </p:cNvPr>
          <p:cNvSpPr>
            <a:spLocks noGrp="1"/>
          </p:cNvSpPr>
          <p:nvPr>
            <p:ph type="title"/>
          </p:nvPr>
        </p:nvSpPr>
        <p:spPr/>
        <p:txBody>
          <a:bodyPr/>
          <a:lstStyle/>
          <a:p>
            <a:r>
              <a:rPr lang="en-US" dirty="0"/>
              <a:t>The Frye and Daubert Standards</a:t>
            </a:r>
          </a:p>
        </p:txBody>
      </p:sp>
      <p:pic>
        <p:nvPicPr>
          <p:cNvPr id="3074" name="Picture 2" descr="Daubert Vs Frye Standard">
            <a:extLst>
              <a:ext uri="{FF2B5EF4-FFF2-40B4-BE49-F238E27FC236}">
                <a16:creationId xmlns:a16="http://schemas.microsoft.com/office/drawing/2014/main" id="{7DFE5807-F885-4606-AED8-E2A9CE9CBF9E}"/>
              </a:ext>
            </a:extLst>
          </p:cNvPr>
          <p:cNvPicPr>
            <a:picLocks noGrp="1" noChangeAspect="1" noChangeArrowheads="1"/>
          </p:cNvPicPr>
          <p:nvPr>
            <p:ph sz="half" idx="1"/>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0523" y="1934904"/>
            <a:ext cx="5181600" cy="38862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E78D912-356B-4917-A0B1-BD658F68D490}"/>
              </a:ext>
            </a:extLst>
          </p:cNvPr>
          <p:cNvSpPr>
            <a:spLocks noGrp="1"/>
          </p:cNvSpPr>
          <p:nvPr>
            <p:ph sz="half" idx="2"/>
          </p:nvPr>
        </p:nvSpPr>
        <p:spPr/>
        <p:txBody>
          <a:bodyPr>
            <a:normAutofit/>
          </a:bodyPr>
          <a:lstStyle/>
          <a:p>
            <a:pPr eaLnBrk="1" hangingPunct="1">
              <a:spcAft>
                <a:spcPts val="1200"/>
              </a:spcAft>
              <a:buClr>
                <a:srgbClr val="FFFFFF"/>
              </a:buClr>
              <a:buSzPct val="113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Governs the admissibility of scientific evidence in legal proceedings</a:t>
            </a:r>
          </a:p>
          <a:p>
            <a:pPr eaLnBrk="1" hangingPunct="1">
              <a:spcAft>
                <a:spcPts val="1200"/>
              </a:spcAft>
              <a:buClr>
                <a:srgbClr val="FFFFFF"/>
              </a:buClr>
              <a:buSzPct val="113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Disease vs. Defect</a:t>
            </a:r>
            <a:endParaRPr lang="en-US" sz="2800" dirty="0">
              <a:solidFill>
                <a:srgbClr val="FFFFFF"/>
              </a:solidFill>
              <a:ea typeface="ヒラギノ角ゴ ProN W6" charset="0"/>
              <a:cs typeface="ヒラギノ角ゴ ProN W6" charset="0"/>
              <a:sym typeface="Trajan Pro Bold" charset="0"/>
            </a:endParaRPr>
          </a:p>
          <a:p>
            <a:pPr eaLnBrk="1" hangingPunct="1">
              <a:spcBef>
                <a:spcPts val="538"/>
              </a:spcBef>
              <a:buClr>
                <a:srgbClr val="FFFFFF"/>
              </a:buClr>
              <a:buSzPct val="113000"/>
              <a:buFont typeface="Arial" panose="020B0604020202020204" pitchFamily="34" charset="0"/>
              <a:buChar char="•"/>
            </a:pPr>
            <a:r>
              <a:rPr lang="en-US" sz="2800" dirty="0">
                <a:solidFill>
                  <a:srgbClr val="FFFFFF"/>
                </a:solidFill>
                <a:ea typeface="Trajan Pro Bold" charset="0"/>
                <a:cs typeface="Trajan Pro Bold" charset="0"/>
                <a:sym typeface="Trajan Pro Bold" charset="0"/>
              </a:rPr>
              <a:t>Courts must interpret evidence as “generally accepted” by a meaningful segment of the associated scientific community</a:t>
            </a:r>
            <a:endParaRPr lang="en-US" sz="2800" dirty="0">
              <a:solidFill>
                <a:srgbClr val="FFFFFF"/>
              </a:solidFill>
              <a:ea typeface="ヒラギノ角ゴ ProN W6" charset="0"/>
              <a:cs typeface="ヒラギノ角ゴ ProN W6" charset="0"/>
              <a:sym typeface="Trajan Pro Bold" charset="0"/>
            </a:endParaRPr>
          </a:p>
          <a:p>
            <a:endParaRPr lang="en-US" dirty="0"/>
          </a:p>
        </p:txBody>
      </p:sp>
    </p:spTree>
    <p:extLst>
      <p:ext uri="{BB962C8B-B14F-4D97-AF65-F5344CB8AC3E}">
        <p14:creationId xmlns:p14="http://schemas.microsoft.com/office/powerpoint/2010/main" val="778490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6B1E88-BAD1-47C2-B71C-D1DA2855CA06}"/>
              </a:ext>
            </a:extLst>
          </p:cNvPr>
          <p:cNvSpPr>
            <a:spLocks noGrp="1"/>
          </p:cNvSpPr>
          <p:nvPr>
            <p:ph type="title"/>
          </p:nvPr>
        </p:nvSpPr>
        <p:spPr/>
        <p:txBody>
          <a:bodyPr/>
          <a:lstStyle/>
          <a:p>
            <a:r>
              <a:rPr lang="en-US" dirty="0"/>
              <a:t>Counselors &amp; Legal Standards</a:t>
            </a:r>
          </a:p>
        </p:txBody>
      </p:sp>
      <p:sp>
        <p:nvSpPr>
          <p:cNvPr id="6" name="Content Placeholder 5">
            <a:extLst>
              <a:ext uri="{FF2B5EF4-FFF2-40B4-BE49-F238E27FC236}">
                <a16:creationId xmlns:a16="http://schemas.microsoft.com/office/drawing/2014/main" id="{16A9A820-0471-4787-8A4D-3E892B80B41C}"/>
              </a:ext>
            </a:extLst>
          </p:cNvPr>
          <p:cNvSpPr>
            <a:spLocks noGrp="1"/>
          </p:cNvSpPr>
          <p:nvPr>
            <p:ph idx="1"/>
          </p:nvPr>
        </p:nvSpPr>
        <p:spPr>
          <a:xfrm>
            <a:off x="838200" y="4068565"/>
            <a:ext cx="10515600" cy="2108397"/>
          </a:xfrm>
        </p:spPr>
        <p:txBody>
          <a:bodyPr/>
          <a:lstStyle/>
          <a:p>
            <a:pPr algn="ctr"/>
            <a:r>
              <a:rPr lang="en-US" sz="2800" dirty="0">
                <a:solidFill>
                  <a:srgbClr val="FFFFFF"/>
                </a:solidFill>
                <a:ea typeface="Trajan Pro Bold" charset="0"/>
                <a:cs typeface="Trajan Pro Bold" charset="0"/>
                <a:sym typeface="Trajan Pro Bold" charset="0"/>
              </a:rPr>
              <a:t>Knowing the </a:t>
            </a:r>
            <a:r>
              <a:rPr lang="en-US" sz="2800" dirty="0">
                <a:solidFill>
                  <a:srgbClr val="FBC500"/>
                </a:solidFill>
                <a:ea typeface="Trajan Pro Bold" charset="0"/>
                <a:cs typeface="Trajan Pro Bold" charset="0"/>
                <a:sym typeface="Trajan Pro Bold" charset="0"/>
              </a:rPr>
              <a:t>McNaughten Rule</a:t>
            </a:r>
            <a:r>
              <a:rPr lang="en-US" sz="2800" dirty="0">
                <a:solidFill>
                  <a:srgbClr val="FFFFFF"/>
                </a:solidFill>
                <a:ea typeface="Trajan Pro Bold" charset="0"/>
                <a:cs typeface="Trajan Pro Bold" charset="0"/>
                <a:sym typeface="Trajan Pro Bold" charset="0"/>
              </a:rPr>
              <a:t> and the </a:t>
            </a:r>
            <a:r>
              <a:rPr lang="en-US" sz="2800" dirty="0">
                <a:solidFill>
                  <a:srgbClr val="FBC500"/>
                </a:solidFill>
                <a:ea typeface="Trajan Pro Bold" charset="0"/>
                <a:cs typeface="Trajan Pro Bold" charset="0"/>
                <a:sym typeface="Trajan Pro Bold" charset="0"/>
              </a:rPr>
              <a:t>Frye / Daubert Standards</a:t>
            </a:r>
            <a:r>
              <a:rPr lang="en-US" sz="2800" dirty="0">
                <a:solidFill>
                  <a:srgbClr val="FFFFFF"/>
                </a:solidFill>
                <a:ea typeface="Trajan Pro Bold" charset="0"/>
                <a:cs typeface="Trajan Pro Bold" charset="0"/>
                <a:sym typeface="Trajan Pro Bold" charset="0"/>
              </a:rPr>
              <a:t> are important for clinicians who may be called upon to attest to their client’s diagnosis or state of mind in legal proceedings related to a client’s gambling behavior</a:t>
            </a:r>
          </a:p>
          <a:p>
            <a:pPr algn="ctr"/>
            <a:endParaRPr lang="en-US" dirty="0"/>
          </a:p>
        </p:txBody>
      </p:sp>
      <p:pic>
        <p:nvPicPr>
          <p:cNvPr id="7" name="Picture 6">
            <a:extLst>
              <a:ext uri="{FF2B5EF4-FFF2-40B4-BE49-F238E27FC236}">
                <a16:creationId xmlns:a16="http://schemas.microsoft.com/office/drawing/2014/main" id="{888DEF70-4FC8-49B5-A719-A5B623FE9373}"/>
              </a:ext>
            </a:extLst>
          </p:cNvPr>
          <p:cNvPicPr>
            <a:picLocks noChangeAspect="1"/>
          </p:cNvPicPr>
          <p:nvPr/>
        </p:nvPicPr>
        <p:blipFill>
          <a:blip r:embed="rId3"/>
          <a:stretch>
            <a:fillRect/>
          </a:stretch>
        </p:blipFill>
        <p:spPr>
          <a:xfrm>
            <a:off x="4529230" y="1688172"/>
            <a:ext cx="3133540" cy="215430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6986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1584-8679-4812-ADC9-0ADD431E26D6}"/>
              </a:ext>
            </a:extLst>
          </p:cNvPr>
          <p:cNvSpPr>
            <a:spLocks noGrp="1"/>
          </p:cNvSpPr>
          <p:nvPr>
            <p:ph type="title"/>
          </p:nvPr>
        </p:nvSpPr>
        <p:spPr/>
        <p:txBody>
          <a:bodyPr/>
          <a:lstStyle/>
          <a:p>
            <a:r>
              <a:rPr lang="en-US" dirty="0"/>
              <a:t>Rulings for Problem Gamblers</a:t>
            </a:r>
          </a:p>
        </p:txBody>
      </p:sp>
      <p:graphicFrame>
        <p:nvGraphicFramePr>
          <p:cNvPr id="6" name="Content Placeholder 5">
            <a:extLst>
              <a:ext uri="{FF2B5EF4-FFF2-40B4-BE49-F238E27FC236}">
                <a16:creationId xmlns:a16="http://schemas.microsoft.com/office/drawing/2014/main" id="{01CFD7BE-8F10-4D57-ACE7-70B4CB12457F}"/>
              </a:ext>
            </a:extLst>
          </p:cNvPr>
          <p:cNvGraphicFramePr>
            <a:graphicFrameLocks noGrp="1"/>
          </p:cNvGraphicFramePr>
          <p:nvPr>
            <p:ph sz="half" idx="1"/>
          </p:nvPr>
        </p:nvGraphicFramePr>
        <p:xfrm>
          <a:off x="2229492" y="2876763"/>
          <a:ext cx="4437580" cy="300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272282B-DCAF-45F4-86C6-A617BEF4E24A}"/>
              </a:ext>
            </a:extLst>
          </p:cNvPr>
          <p:cNvSpPr>
            <a:spLocks noGrp="1"/>
          </p:cNvSpPr>
          <p:nvPr>
            <p:ph sz="half" idx="2"/>
          </p:nvPr>
        </p:nvSpPr>
        <p:spPr>
          <a:xfrm>
            <a:off x="933664" y="1825625"/>
            <a:ext cx="10172272" cy="4351338"/>
          </a:xfrm>
        </p:spPr>
        <p:txBody>
          <a:bodyPr/>
          <a:lstStyle/>
          <a:p>
            <a:pPr marL="0" indent="0" algn="ctr">
              <a:buNone/>
            </a:pPr>
            <a:r>
              <a:rPr lang="en-US" sz="2800" dirty="0">
                <a:solidFill>
                  <a:srgbClr val="FFFFFF"/>
                </a:solidFill>
                <a:ea typeface="Gill Sans" charset="0"/>
                <a:cs typeface="Gill Sans" charset="0"/>
              </a:rPr>
              <a:t>Mitigating circumstances have been used successfully in:</a:t>
            </a:r>
          </a:p>
          <a:p>
            <a:pPr marL="0" indent="0">
              <a:buNone/>
            </a:pPr>
            <a:endParaRPr lang="en-US" dirty="0"/>
          </a:p>
        </p:txBody>
      </p:sp>
      <p:graphicFrame>
        <p:nvGraphicFramePr>
          <p:cNvPr id="7" name="Diagram 6">
            <a:extLst>
              <a:ext uri="{FF2B5EF4-FFF2-40B4-BE49-F238E27FC236}">
                <a16:creationId xmlns:a16="http://schemas.microsoft.com/office/drawing/2014/main" id="{162FDE64-F4A3-4288-8697-A1223EE646FC}"/>
              </a:ext>
            </a:extLst>
          </p:cNvPr>
          <p:cNvGraphicFramePr/>
          <p:nvPr/>
        </p:nvGraphicFramePr>
        <p:xfrm>
          <a:off x="5946170" y="2876763"/>
          <a:ext cx="3721812" cy="30047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015007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1A17-0933-4167-98CD-6916B89A2D3F}"/>
              </a:ext>
            </a:extLst>
          </p:cNvPr>
          <p:cNvSpPr>
            <a:spLocks noGrp="1"/>
          </p:cNvSpPr>
          <p:nvPr>
            <p:ph type="title"/>
          </p:nvPr>
        </p:nvSpPr>
        <p:spPr/>
        <p:txBody>
          <a:bodyPr/>
          <a:lstStyle/>
          <a:p>
            <a:r>
              <a:rPr lang="en-US" dirty="0"/>
              <a:t>Alternative Sentencing</a:t>
            </a:r>
          </a:p>
        </p:txBody>
      </p:sp>
      <p:sp>
        <p:nvSpPr>
          <p:cNvPr id="3" name="Content Placeholder 2">
            <a:extLst>
              <a:ext uri="{FF2B5EF4-FFF2-40B4-BE49-F238E27FC236}">
                <a16:creationId xmlns:a16="http://schemas.microsoft.com/office/drawing/2014/main" id="{329FA0BD-FA78-40D0-A513-0461F4211451}"/>
              </a:ext>
            </a:extLst>
          </p:cNvPr>
          <p:cNvSpPr>
            <a:spLocks noGrp="1"/>
          </p:cNvSpPr>
          <p:nvPr>
            <p:ph sz="half" idx="1"/>
          </p:nvPr>
        </p:nvSpPr>
        <p:spPr/>
        <p:txBody>
          <a:bodyPr/>
          <a:lstStyle/>
          <a:p>
            <a:pPr marL="0" indent="0" eaLnBrk="1" hangingPunct="1">
              <a:lnSpc>
                <a:spcPct val="90000"/>
              </a:lnSpc>
              <a:buFont typeface="Wingdings 2" panose="05020102010507070707" pitchFamily="18" charset="2"/>
              <a:buNone/>
            </a:pPr>
            <a:r>
              <a:rPr lang="en-US" sz="3100" dirty="0">
                <a:solidFill>
                  <a:srgbClr val="FFC000"/>
                </a:solidFill>
                <a:ea typeface="Trajan Pro Bold" charset="0"/>
                <a:cs typeface="Trajan Pro Bold" charset="0"/>
                <a:sym typeface="Trajan Pro Bold" charset="0"/>
              </a:rPr>
              <a:t>Expert testimony and alternative sentencing</a:t>
            </a:r>
            <a:endParaRPr lang="en-US" sz="3100" dirty="0">
              <a:solidFill>
                <a:srgbClr val="FFC000"/>
              </a:solidFill>
              <a:ea typeface="ヒラギノ角ゴ ProN W6" charset="0"/>
              <a:cs typeface="ヒラギノ角ゴ ProN W6" charset="0"/>
              <a:sym typeface="Trajan Pro Bold" charset="0"/>
            </a:endParaRPr>
          </a:p>
          <a:p>
            <a:pPr marL="698500" lvl="1" indent="-457200" eaLnBrk="1" hangingPunct="1">
              <a:lnSpc>
                <a:spcPct val="140000"/>
              </a:lnSpc>
              <a:spcBef>
                <a:spcPts val="538"/>
              </a:spcBef>
              <a:buClr>
                <a:srgbClr val="FFFFFF"/>
              </a:buClr>
              <a:buSzPct val="125000"/>
            </a:pPr>
            <a:r>
              <a:rPr lang="en-US" sz="1900" dirty="0">
                <a:solidFill>
                  <a:srgbClr val="FFFFFF"/>
                </a:solidFill>
                <a:ea typeface="Trajan Pro" pitchFamily="18" charset="0"/>
                <a:cs typeface="Trajan Pro" pitchFamily="18" charset="0"/>
                <a:sym typeface="Trajan Pro" pitchFamily="18" charset="0"/>
              </a:rPr>
              <a:t>Court-ordered residential treatment</a:t>
            </a:r>
            <a:endParaRPr lang="en-US" sz="1900" dirty="0">
              <a:solidFill>
                <a:srgbClr val="FFFFFF"/>
              </a:solidFill>
              <a:sym typeface="Trajan Pro" pitchFamily="18" charset="0"/>
            </a:endParaRPr>
          </a:p>
          <a:p>
            <a:pPr marL="698500" lvl="1" indent="-457200" eaLnBrk="1" hangingPunct="1">
              <a:lnSpc>
                <a:spcPct val="140000"/>
              </a:lnSpc>
              <a:spcBef>
                <a:spcPts val="538"/>
              </a:spcBef>
              <a:buClr>
                <a:srgbClr val="FFFFFF"/>
              </a:buClr>
              <a:buSzPct val="125000"/>
            </a:pPr>
            <a:r>
              <a:rPr lang="en-US" sz="1900" dirty="0">
                <a:solidFill>
                  <a:srgbClr val="FFFFFF"/>
                </a:solidFill>
                <a:ea typeface="Trajan Pro" pitchFamily="18" charset="0"/>
                <a:cs typeface="Trajan Pro" pitchFamily="18" charset="0"/>
                <a:sym typeface="Trajan Pro" pitchFamily="18" charset="0"/>
              </a:rPr>
              <a:t>Outpatient treatment</a:t>
            </a:r>
            <a:endParaRPr lang="en-US" sz="1900" dirty="0">
              <a:solidFill>
                <a:srgbClr val="FFFFFF"/>
              </a:solidFill>
              <a:sym typeface="Trajan Pro" pitchFamily="18" charset="0"/>
            </a:endParaRPr>
          </a:p>
          <a:p>
            <a:pPr marL="698500" lvl="1" indent="-457200" eaLnBrk="1" hangingPunct="1">
              <a:lnSpc>
                <a:spcPct val="140000"/>
              </a:lnSpc>
              <a:spcBef>
                <a:spcPts val="538"/>
              </a:spcBef>
              <a:buClr>
                <a:srgbClr val="FFFFFF"/>
              </a:buClr>
              <a:buSzPct val="125000"/>
            </a:pPr>
            <a:r>
              <a:rPr lang="en-US" sz="1900" dirty="0">
                <a:solidFill>
                  <a:srgbClr val="FFFFFF"/>
                </a:solidFill>
                <a:ea typeface="Trajan Pro" pitchFamily="18" charset="0"/>
                <a:cs typeface="Trajan Pro" pitchFamily="18" charset="0"/>
                <a:sym typeface="Trajan Pro" pitchFamily="18" charset="0"/>
              </a:rPr>
              <a:t>Rehabilitation and Restitution </a:t>
            </a:r>
            <a:endParaRPr lang="en-US" sz="1900" dirty="0">
              <a:solidFill>
                <a:srgbClr val="FFFFFF"/>
              </a:solidFill>
              <a:sym typeface="Trajan Pro" pitchFamily="18" charset="0"/>
            </a:endParaRPr>
          </a:p>
          <a:p>
            <a:pPr marL="698500" lvl="1" indent="-457200" eaLnBrk="1" hangingPunct="1">
              <a:lnSpc>
                <a:spcPct val="140000"/>
              </a:lnSpc>
              <a:spcBef>
                <a:spcPts val="538"/>
              </a:spcBef>
              <a:buClr>
                <a:srgbClr val="FFFFFF"/>
              </a:buClr>
              <a:buSzPct val="125000"/>
            </a:pPr>
            <a:r>
              <a:rPr lang="en-US" sz="1900" dirty="0">
                <a:solidFill>
                  <a:srgbClr val="FFFFFF"/>
                </a:solidFill>
                <a:ea typeface="Trajan Pro" pitchFamily="18" charset="0"/>
                <a:cs typeface="Trajan Pro" pitchFamily="18" charset="0"/>
                <a:sym typeface="Trajan Pro" pitchFamily="18" charset="0"/>
              </a:rPr>
              <a:t>Attendance at Gambler’s Anonymous or Gam-Anon meetings </a:t>
            </a:r>
            <a:endParaRPr lang="en-US" sz="1900" dirty="0">
              <a:solidFill>
                <a:srgbClr val="FFFFFF"/>
              </a:solidFill>
              <a:sym typeface="Trajan Pro" pitchFamily="18" charset="0"/>
            </a:endParaRPr>
          </a:p>
          <a:p>
            <a:endParaRPr lang="en-US" dirty="0"/>
          </a:p>
        </p:txBody>
      </p:sp>
      <p:pic>
        <p:nvPicPr>
          <p:cNvPr id="10" name="Content Placeholder 9" descr="Text&#10;&#10;Description automatically generated">
            <a:extLst>
              <a:ext uri="{FF2B5EF4-FFF2-40B4-BE49-F238E27FC236}">
                <a16:creationId xmlns:a16="http://schemas.microsoft.com/office/drawing/2014/main" id="{A8752881-FFEC-44FD-AA2C-3119A7B24E2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4394" y="1690786"/>
            <a:ext cx="5181600" cy="42100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96535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CA71-B6CF-4190-8885-904A5C2FCBBE}"/>
              </a:ext>
            </a:extLst>
          </p:cNvPr>
          <p:cNvSpPr>
            <a:spLocks noGrp="1"/>
          </p:cNvSpPr>
          <p:nvPr>
            <p:ph type="title"/>
          </p:nvPr>
        </p:nvSpPr>
        <p:spPr/>
        <p:txBody>
          <a:bodyPr/>
          <a:lstStyle/>
          <a:p>
            <a:r>
              <a:rPr lang="en-US" dirty="0"/>
              <a:t>Therapeutic Justice System</a:t>
            </a:r>
          </a:p>
        </p:txBody>
      </p:sp>
      <p:sp>
        <p:nvSpPr>
          <p:cNvPr id="3" name="Content Placeholder 2">
            <a:extLst>
              <a:ext uri="{FF2B5EF4-FFF2-40B4-BE49-F238E27FC236}">
                <a16:creationId xmlns:a16="http://schemas.microsoft.com/office/drawing/2014/main" id="{D34C4AAE-F310-4824-B686-7B148F9FCA50}"/>
              </a:ext>
            </a:extLst>
          </p:cNvPr>
          <p:cNvSpPr>
            <a:spLocks noGrp="1"/>
          </p:cNvSpPr>
          <p:nvPr>
            <p:ph sz="half" idx="1"/>
          </p:nvPr>
        </p:nvSpPr>
        <p:spPr/>
        <p:txBody>
          <a:bodyPr>
            <a:normAutofit/>
          </a:bodyPr>
          <a:lstStyle/>
          <a:p>
            <a:pPr marL="0" indent="0" eaLnBrk="1" hangingPunct="1">
              <a:lnSpc>
                <a:spcPct val="90000"/>
              </a:lnSpc>
              <a:buClr>
                <a:srgbClr val="FFFFFF"/>
              </a:buClr>
              <a:buNone/>
            </a:pPr>
            <a:r>
              <a:rPr lang="en-US" sz="2800" dirty="0">
                <a:solidFill>
                  <a:srgbClr val="FFC000"/>
                </a:solidFill>
                <a:sym typeface="Trajan Pro" pitchFamily="18" charset="0"/>
              </a:rPr>
              <a:t>Notre Dame Law Review (1999)</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Court as a proactive agent of change</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Intervene in cycle of criminal behavior</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Rehabilitation and reduction of recidivism as a judicial goal</a:t>
            </a:r>
          </a:p>
          <a:p>
            <a:pPr marL="0" indent="0" eaLnBrk="1" hangingPunct="1">
              <a:lnSpc>
                <a:spcPct val="90000"/>
              </a:lnSpc>
              <a:buFont typeface="Wingdings 2" panose="05020102010507070707" pitchFamily="18" charset="2"/>
              <a:buNone/>
            </a:pPr>
            <a:endParaRPr lang="en-US" sz="2000" dirty="0">
              <a:solidFill>
                <a:srgbClr val="FFFFFF"/>
              </a:solidFill>
              <a:sym typeface="Trajan Pro" pitchFamily="18" charset="0"/>
            </a:endParaRPr>
          </a:p>
          <a:p>
            <a:endParaRPr lang="en-US" dirty="0"/>
          </a:p>
        </p:txBody>
      </p:sp>
      <p:pic>
        <p:nvPicPr>
          <p:cNvPr id="5" name="Content Placeholder 4">
            <a:extLst>
              <a:ext uri="{FF2B5EF4-FFF2-40B4-BE49-F238E27FC236}">
                <a16:creationId xmlns:a16="http://schemas.microsoft.com/office/drawing/2014/main" id="{09D751BD-D2B0-4EC9-BFDD-CA4DB98933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6313" y="1825625"/>
            <a:ext cx="5181600" cy="406049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8890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2C73-9005-4CD4-A970-A9FA70C02A33}"/>
              </a:ext>
            </a:extLst>
          </p:cNvPr>
          <p:cNvSpPr>
            <a:spLocks noGrp="1"/>
          </p:cNvSpPr>
          <p:nvPr>
            <p:ph type="title"/>
          </p:nvPr>
        </p:nvSpPr>
        <p:spPr/>
        <p:txBody>
          <a:bodyPr/>
          <a:lstStyle/>
          <a:p>
            <a:r>
              <a:rPr lang="en-US" dirty="0"/>
              <a:t>Keys to Care and Legal Issues</a:t>
            </a:r>
          </a:p>
        </p:txBody>
      </p:sp>
      <p:sp>
        <p:nvSpPr>
          <p:cNvPr id="3" name="Content Placeholder 2">
            <a:extLst>
              <a:ext uri="{FF2B5EF4-FFF2-40B4-BE49-F238E27FC236}">
                <a16:creationId xmlns:a16="http://schemas.microsoft.com/office/drawing/2014/main" id="{95E92907-1C73-49F6-925B-FDFAD301C4B4}"/>
              </a:ext>
            </a:extLst>
          </p:cNvPr>
          <p:cNvSpPr>
            <a:spLocks noGrp="1"/>
          </p:cNvSpPr>
          <p:nvPr>
            <p:ph sz="half" idx="1"/>
          </p:nvPr>
        </p:nvSpPr>
        <p:spPr/>
        <p:txBody>
          <a:bodyPr/>
          <a:lstStyle/>
          <a:p>
            <a:r>
              <a:rPr lang="en-US" dirty="0"/>
              <a:t>Primary Question:</a:t>
            </a:r>
          </a:p>
          <a:p>
            <a:pPr eaLnBrk="1" hangingPunct="1">
              <a:lnSpc>
                <a:spcPct val="120000"/>
              </a:lnSpc>
              <a:buFont typeface="Wingdings 2" panose="05020102010507070707" pitchFamily="18" charset="2"/>
              <a:buNone/>
              <a:defRPr/>
            </a:pPr>
            <a:r>
              <a:rPr lang="en-US" sz="2000" dirty="0">
                <a:solidFill>
                  <a:srgbClr val="FFC000"/>
                </a:solidFill>
                <a:effectLst>
                  <a:outerShdw blurRad="38100" dist="38100" dir="2700000" algn="tl">
                    <a:srgbClr val="000000"/>
                  </a:outerShdw>
                </a:effectLst>
              </a:rPr>
              <a:t>Can Gambling Disorder be diagnosed?</a:t>
            </a:r>
          </a:p>
          <a:p>
            <a:pPr marL="722313" lvl="1" indent="-273050" eaLnBrk="1" hangingPunct="1">
              <a:lnSpc>
                <a:spcPct val="120000"/>
              </a:lnSpc>
              <a:buClr>
                <a:srgbClr val="FFFFFF"/>
              </a:buClr>
              <a:buSzPct val="116000"/>
              <a:buFont typeface="Arial" pitchFamily="34" charset="0"/>
              <a:buChar char="•"/>
              <a:defRPr/>
            </a:pPr>
            <a:r>
              <a:rPr lang="en-US" sz="1800" dirty="0">
                <a:solidFill>
                  <a:srgbClr val="FFFFFF"/>
                </a:solidFill>
                <a:effectLst>
                  <a:outerShdw blurRad="38100" dist="38100" dir="2700000" algn="tl">
                    <a:srgbClr val="000000"/>
                  </a:outerShdw>
                </a:effectLst>
              </a:rPr>
              <a:t>Assessment by trained and competent clinicians</a:t>
            </a:r>
          </a:p>
          <a:p>
            <a:pPr marL="722313" lvl="1" indent="-273050" eaLnBrk="1" hangingPunct="1">
              <a:lnSpc>
                <a:spcPct val="120000"/>
              </a:lnSpc>
              <a:buClr>
                <a:srgbClr val="FFFFFF"/>
              </a:buClr>
              <a:buSzPct val="116000"/>
              <a:buFont typeface="Arial" pitchFamily="34" charset="0"/>
              <a:buChar char="•"/>
              <a:defRPr/>
            </a:pPr>
            <a:r>
              <a:rPr lang="en-US" sz="1800" dirty="0">
                <a:solidFill>
                  <a:srgbClr val="FFFFFF"/>
                </a:solidFill>
                <a:effectLst>
                  <a:outerShdw blurRad="38100" dist="38100" dir="2700000" algn="tl">
                    <a:srgbClr val="000000"/>
                  </a:outerShdw>
                </a:effectLst>
              </a:rPr>
              <a:t>Use of valid and reliable instruments (e.g., SOGS)</a:t>
            </a:r>
          </a:p>
          <a:p>
            <a:pPr marL="722313" lvl="1" indent="-273050" eaLnBrk="1" hangingPunct="1">
              <a:lnSpc>
                <a:spcPct val="120000"/>
              </a:lnSpc>
              <a:buClr>
                <a:srgbClr val="FFFFFF"/>
              </a:buClr>
              <a:buSzPct val="116000"/>
              <a:buFont typeface="Arial" pitchFamily="34" charset="0"/>
              <a:buChar char="•"/>
              <a:defRPr/>
            </a:pPr>
            <a:r>
              <a:rPr lang="en-US" sz="1800" dirty="0">
                <a:solidFill>
                  <a:srgbClr val="FFFFFF"/>
                </a:solidFill>
                <a:effectLst>
                  <a:outerShdw blurRad="38100" dist="38100" dir="2700000" algn="tl">
                    <a:srgbClr val="000000"/>
                  </a:outerShdw>
                </a:effectLst>
              </a:rPr>
              <a:t>Meet DSM-5 criteria</a:t>
            </a:r>
          </a:p>
          <a:p>
            <a:pPr marL="722313" lvl="1" indent="-273050" eaLnBrk="1" hangingPunct="1">
              <a:lnSpc>
                <a:spcPct val="120000"/>
              </a:lnSpc>
              <a:buClr>
                <a:srgbClr val="FFFFFF"/>
              </a:buClr>
              <a:buSzPct val="116000"/>
              <a:buFont typeface="Arial" pitchFamily="34" charset="0"/>
              <a:buChar char="•"/>
              <a:defRPr/>
            </a:pPr>
            <a:r>
              <a:rPr lang="en-US" sz="1800" dirty="0">
                <a:solidFill>
                  <a:srgbClr val="FFFFFF"/>
                </a:solidFill>
                <a:effectLst>
                  <a:outerShdw blurRad="38100" dist="38100" dir="2700000" algn="tl">
                    <a:srgbClr val="000000"/>
                  </a:outerShdw>
                </a:effectLst>
              </a:rPr>
              <a:t>How is this condition affecting their behavior?</a:t>
            </a:r>
          </a:p>
          <a:p>
            <a:pPr marL="722313" lvl="1" indent="-273050" eaLnBrk="1" hangingPunct="1">
              <a:lnSpc>
                <a:spcPct val="120000"/>
              </a:lnSpc>
              <a:buClr>
                <a:srgbClr val="FFFFFF"/>
              </a:buClr>
              <a:buSzPct val="116000"/>
              <a:buFont typeface="Arial" pitchFamily="34" charset="0"/>
              <a:buChar char="•"/>
              <a:defRPr/>
            </a:pPr>
            <a:endParaRPr lang="en-US" sz="1800" dirty="0">
              <a:solidFill>
                <a:srgbClr val="FFFFFF"/>
              </a:solidFill>
              <a:effectLst>
                <a:outerShdw blurRad="38100" dist="38100" dir="2700000" algn="tl">
                  <a:srgbClr val="000000"/>
                </a:outerShdw>
              </a:effectLst>
            </a:endParaRPr>
          </a:p>
          <a:p>
            <a:pPr eaLnBrk="1" hangingPunct="1">
              <a:lnSpc>
                <a:spcPct val="120000"/>
              </a:lnSpc>
              <a:buFont typeface="Wingdings 2" panose="05020102010507070707" pitchFamily="18" charset="2"/>
              <a:buNone/>
              <a:defRPr/>
            </a:pPr>
            <a:r>
              <a:rPr lang="en-US" sz="1800" b="1" dirty="0">
                <a:solidFill>
                  <a:srgbClr val="FFFFFF"/>
                </a:solidFill>
                <a:effectLst>
                  <a:outerShdw blurRad="38100" dist="38100" dir="2700000" algn="tl">
                    <a:srgbClr val="000000"/>
                  </a:outerShdw>
                </a:effectLst>
              </a:rPr>
              <a:t>Are there any co-occurring or comorbid disorders?</a:t>
            </a:r>
          </a:p>
          <a:p>
            <a:pPr lvl="1"/>
            <a:endParaRPr lang="en-US" dirty="0"/>
          </a:p>
        </p:txBody>
      </p:sp>
      <p:pic>
        <p:nvPicPr>
          <p:cNvPr id="4100" name="Picture 4" descr="Play Therapy and the Court System - Brenna Hicks, PhD, LMHC">
            <a:extLst>
              <a:ext uri="{FF2B5EF4-FFF2-40B4-BE49-F238E27FC236}">
                <a16:creationId xmlns:a16="http://schemas.microsoft.com/office/drawing/2014/main" id="{2ABA753A-606A-4E98-8576-CB9234CF3C0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03204" y="2215833"/>
            <a:ext cx="4631933" cy="308795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6008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B37F-FDE4-470A-9AE7-C1A690E61913}"/>
              </a:ext>
            </a:extLst>
          </p:cNvPr>
          <p:cNvSpPr>
            <a:spLocks noGrp="1"/>
          </p:cNvSpPr>
          <p:nvPr>
            <p:ph type="title"/>
          </p:nvPr>
        </p:nvSpPr>
        <p:spPr/>
        <p:txBody>
          <a:bodyPr/>
          <a:lstStyle/>
          <a:p>
            <a:r>
              <a:rPr lang="en-US" dirty="0"/>
              <a:t>Clinician’s Obligation to the Court</a:t>
            </a:r>
          </a:p>
        </p:txBody>
      </p:sp>
      <p:pic>
        <p:nvPicPr>
          <p:cNvPr id="5" name="Content Placeholder 4" descr="Play Therapy and the Court System - Brenna Hicks, PhD, LMHC">
            <a:extLst>
              <a:ext uri="{FF2B5EF4-FFF2-40B4-BE49-F238E27FC236}">
                <a16:creationId xmlns:a16="http://schemas.microsoft.com/office/drawing/2014/main" id="{B3346136-D0F0-44BD-8DDB-5607089996C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30894" y="2321960"/>
            <a:ext cx="4299000" cy="2866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5335727-4FF5-46F3-A535-BA8FBE548F54}"/>
              </a:ext>
            </a:extLst>
          </p:cNvPr>
          <p:cNvSpPr>
            <a:spLocks noGrp="1"/>
          </p:cNvSpPr>
          <p:nvPr>
            <p:ph sz="half" idx="2"/>
          </p:nvPr>
        </p:nvSpPr>
        <p:spPr>
          <a:xfrm>
            <a:off x="6172200" y="2075379"/>
            <a:ext cx="5181600" cy="4101583"/>
          </a:xfrm>
        </p:spPr>
        <p:txBody>
          <a:bodyPr/>
          <a:lstStyle/>
          <a:p>
            <a:pPr marL="0" indent="0" eaLnBrk="1" hangingPunct="1">
              <a:lnSpc>
                <a:spcPct val="90000"/>
              </a:lnSpc>
              <a:buFont typeface="Wingdings 2" panose="05020102010507070707" pitchFamily="18" charset="2"/>
              <a:buNone/>
              <a:defRPr/>
            </a:pPr>
            <a:r>
              <a:rPr lang="en-US" dirty="0">
                <a:solidFill>
                  <a:srgbClr val="FFC000"/>
                </a:solidFill>
                <a:effectLst>
                  <a:outerShdw blurRad="38100" dist="38100" dir="2700000" algn="tl">
                    <a:srgbClr val="000000"/>
                  </a:outerShdw>
                </a:effectLst>
                <a:ea typeface="Trajan Pro Bold" charset="0"/>
                <a:cs typeface="Trajan Pro Bold" charset="0"/>
                <a:sym typeface="Trajan Pro Bold" charset="0"/>
              </a:rPr>
              <a:t>Clinician’s Obligation </a:t>
            </a: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to the Court</a:t>
            </a:r>
          </a:p>
          <a:p>
            <a:pPr marL="0" indent="0" eaLnBrk="1" hangingPunct="1">
              <a:lnSpc>
                <a:spcPct val="90000"/>
              </a:lnSpc>
              <a:buFont typeface="Wingdings 2" panose="05020102010507070707" pitchFamily="18" charset="2"/>
              <a:buNone/>
              <a:defRPr/>
            </a:pP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84200" lvl="1" indent="-342900" eaLnBrk="1" hangingPunct="1">
              <a:lnSpc>
                <a:spcPct val="90000"/>
              </a:lnSpc>
              <a:spcBef>
                <a:spcPts val="538"/>
              </a:spcBef>
              <a:buClr>
                <a:srgbClr val="FFFFFF"/>
              </a:buClr>
              <a:buSzPct val="125000"/>
              <a:defRPr/>
            </a:pPr>
            <a:r>
              <a:rPr lang="en-US" sz="2000" dirty="0">
                <a:solidFill>
                  <a:srgbClr val="FFFFFF"/>
                </a:solidFill>
                <a:ea typeface="Trajan Pro" pitchFamily="18" charset="0"/>
                <a:cs typeface="Trajan Pro" pitchFamily="18" charset="0"/>
                <a:sym typeface="Trajan Pro" pitchFamily="18" charset="0"/>
              </a:rPr>
              <a:t>Provide Timely Reports of Client Evaluation</a:t>
            </a:r>
            <a:endParaRPr lang="en-US" sz="2000" dirty="0">
              <a:solidFill>
                <a:srgbClr val="FFFFFF"/>
              </a:solidFill>
              <a:sym typeface="Trajan Pro" pitchFamily="18" charset="0"/>
            </a:endParaRPr>
          </a:p>
          <a:p>
            <a:pPr marL="584200" lvl="1" indent="-342900" eaLnBrk="1" hangingPunct="1">
              <a:lnSpc>
                <a:spcPct val="90000"/>
              </a:lnSpc>
              <a:spcBef>
                <a:spcPts val="538"/>
              </a:spcBef>
              <a:buClr>
                <a:srgbClr val="FFFFFF"/>
              </a:buClr>
              <a:buSzPct val="125000"/>
              <a:defRPr/>
            </a:pPr>
            <a:r>
              <a:rPr lang="en-US" sz="2000" dirty="0">
                <a:solidFill>
                  <a:srgbClr val="FFFFFF"/>
                </a:solidFill>
                <a:ea typeface="Trajan Pro" pitchFamily="18" charset="0"/>
                <a:cs typeface="Trajan Pro" pitchFamily="18" charset="0"/>
                <a:sym typeface="Trajan Pro" pitchFamily="18" charset="0"/>
              </a:rPr>
              <a:t>Note Changes in Agency and Lengths of Care</a:t>
            </a:r>
          </a:p>
          <a:p>
            <a:pPr marL="584200" lvl="1" indent="-342900" eaLnBrk="1" hangingPunct="1">
              <a:lnSpc>
                <a:spcPct val="90000"/>
              </a:lnSpc>
              <a:spcBef>
                <a:spcPts val="538"/>
              </a:spcBef>
              <a:buClr>
                <a:srgbClr val="FFFFFF"/>
              </a:buClr>
              <a:buSzPct val="125000"/>
              <a:defRPr/>
            </a:pPr>
            <a:r>
              <a:rPr lang="en-US" sz="2000" dirty="0">
                <a:solidFill>
                  <a:srgbClr val="FFFFFF"/>
                </a:solidFill>
                <a:sym typeface="Trajan Pro" pitchFamily="18" charset="0"/>
              </a:rPr>
              <a:t>Provide Updates on Course of Treatment and Program Compliance</a:t>
            </a:r>
          </a:p>
          <a:p>
            <a:endParaRPr lang="en-US" dirty="0"/>
          </a:p>
        </p:txBody>
      </p:sp>
    </p:spTree>
    <p:extLst>
      <p:ext uri="{BB962C8B-B14F-4D97-AF65-F5344CB8AC3E}">
        <p14:creationId xmlns:p14="http://schemas.microsoft.com/office/powerpoint/2010/main" val="10454815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D539-9F0B-413F-8148-DA87EF1FBFF9}"/>
              </a:ext>
            </a:extLst>
          </p:cNvPr>
          <p:cNvSpPr>
            <a:spLocks noGrp="1"/>
          </p:cNvSpPr>
          <p:nvPr>
            <p:ph type="title"/>
          </p:nvPr>
        </p:nvSpPr>
        <p:spPr/>
        <p:txBody>
          <a:bodyPr/>
          <a:lstStyle/>
          <a:p>
            <a:r>
              <a:rPr lang="en-US" dirty="0"/>
              <a:t>Clinician’s Obligation to the Court</a:t>
            </a:r>
          </a:p>
        </p:txBody>
      </p:sp>
      <p:pic>
        <p:nvPicPr>
          <p:cNvPr id="7" name="Content Placeholder 4" descr="Play Therapy and the Court System - Brenna Hicks, PhD, LMHC">
            <a:extLst>
              <a:ext uri="{FF2B5EF4-FFF2-40B4-BE49-F238E27FC236}">
                <a16:creationId xmlns:a16="http://schemas.microsoft.com/office/drawing/2014/main" id="{C4E98A24-2750-4CC5-B38E-F94262BFB76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30894" y="2321960"/>
            <a:ext cx="4299000" cy="2866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DD94268-3DB8-4D89-A4EB-F28E598E1040}"/>
              </a:ext>
            </a:extLst>
          </p:cNvPr>
          <p:cNvSpPr>
            <a:spLocks noGrp="1"/>
          </p:cNvSpPr>
          <p:nvPr>
            <p:ph sz="half" idx="2"/>
          </p:nvPr>
        </p:nvSpPr>
        <p:spPr>
          <a:xfrm>
            <a:off x="6172200" y="2465797"/>
            <a:ext cx="5181600" cy="3711165"/>
          </a:xfrm>
        </p:spPr>
        <p:txBody>
          <a:bodyPr/>
          <a:lstStyle/>
          <a:p>
            <a:pPr marL="0" indent="0" eaLnBrk="1" hangingPunct="1">
              <a:lnSpc>
                <a:spcPct val="90000"/>
              </a:lnSpc>
              <a:buFont typeface="Wingdings 2" panose="05020102010507070707" pitchFamily="18" charset="2"/>
              <a:buNone/>
              <a:defRPr/>
            </a:pPr>
            <a:r>
              <a:rPr lang="en-US" dirty="0">
                <a:solidFill>
                  <a:srgbClr val="FFC000"/>
                </a:solidFill>
                <a:effectLst>
                  <a:outerShdw blurRad="38100" dist="38100" dir="2700000" algn="tl">
                    <a:srgbClr val="000000"/>
                  </a:outerShdw>
                </a:effectLst>
                <a:ea typeface="Trajan Pro Bold" charset="0"/>
                <a:cs typeface="Trajan Pro Bold" charset="0"/>
                <a:sym typeface="Trajan Pro Bold" charset="0"/>
              </a:rPr>
              <a:t>Clinician’s Obligation to the Client</a:t>
            </a:r>
            <a:endParaRPr lang="en-US"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584200" lvl="1" indent="-342900" eaLnBrk="1" hangingPunct="1">
              <a:lnSpc>
                <a:spcPct val="90000"/>
              </a:lnSpc>
              <a:spcBef>
                <a:spcPts val="538"/>
              </a:spcBef>
              <a:buClr>
                <a:srgbClr val="FFFFFF"/>
              </a:buClr>
              <a:buSzPct val="125000"/>
              <a:defRPr/>
            </a:pPr>
            <a:r>
              <a:rPr lang="en-US" sz="1800" dirty="0">
                <a:solidFill>
                  <a:srgbClr val="FFFFFF"/>
                </a:solidFill>
                <a:ea typeface="Trajan Pro" pitchFamily="18" charset="0"/>
                <a:cs typeface="Trajan Pro" pitchFamily="18" charset="0"/>
                <a:sym typeface="Trajan Pro" pitchFamily="18" charset="0"/>
              </a:rPr>
              <a:t>Written permission to release information</a:t>
            </a:r>
          </a:p>
          <a:p>
            <a:pPr marL="584200" lvl="1" indent="-342900" eaLnBrk="1" hangingPunct="1">
              <a:lnSpc>
                <a:spcPct val="90000"/>
              </a:lnSpc>
              <a:spcBef>
                <a:spcPts val="538"/>
              </a:spcBef>
              <a:buClr>
                <a:srgbClr val="FFFFFF"/>
              </a:buClr>
              <a:buSzPct val="125000"/>
              <a:defRPr/>
            </a:pPr>
            <a:r>
              <a:rPr lang="en-US" sz="1800" dirty="0">
                <a:solidFill>
                  <a:srgbClr val="FFFFFF"/>
                </a:solidFill>
                <a:sym typeface="Trajan Pro" pitchFamily="18" charset="0"/>
              </a:rPr>
              <a:t>Be aware of ethical responsibilities: What “can” and “cannot” be subpoenaed</a:t>
            </a:r>
          </a:p>
          <a:p>
            <a:pPr marL="584200" lvl="1" indent="-342900" eaLnBrk="1" hangingPunct="1">
              <a:lnSpc>
                <a:spcPct val="90000"/>
              </a:lnSpc>
              <a:spcBef>
                <a:spcPts val="538"/>
              </a:spcBef>
              <a:buClr>
                <a:srgbClr val="FFFFFF"/>
              </a:buClr>
              <a:buSzPct val="125000"/>
              <a:defRPr/>
            </a:pPr>
            <a:r>
              <a:rPr lang="en-US" sz="1800" dirty="0">
                <a:solidFill>
                  <a:srgbClr val="FFFFFF"/>
                </a:solidFill>
                <a:ea typeface="Trajan Pro" pitchFamily="18" charset="0"/>
                <a:cs typeface="Trajan Pro" pitchFamily="18" charset="0"/>
                <a:sym typeface="Trajan Pro" pitchFamily="18" charset="0"/>
              </a:rPr>
              <a:t>Remember programs for impaired professionals</a:t>
            </a:r>
            <a:endParaRPr lang="en-US" sz="1800" dirty="0">
              <a:solidFill>
                <a:srgbClr val="FFFFFF"/>
              </a:solidFill>
              <a:sym typeface="Trajan Pro" pitchFamily="18" charset="0"/>
            </a:endParaRPr>
          </a:p>
          <a:p>
            <a:pPr marL="584200" lvl="1" indent="-342900" eaLnBrk="1" hangingPunct="1">
              <a:lnSpc>
                <a:spcPct val="90000"/>
              </a:lnSpc>
              <a:spcBef>
                <a:spcPts val="538"/>
              </a:spcBef>
              <a:buClr>
                <a:srgbClr val="FFFFFF"/>
              </a:buClr>
              <a:buSzPct val="125000"/>
              <a:defRPr/>
            </a:pPr>
            <a:r>
              <a:rPr lang="en-US" sz="1800" dirty="0">
                <a:solidFill>
                  <a:srgbClr val="FFFFFF"/>
                </a:solidFill>
                <a:ea typeface="Trajan Pro" pitchFamily="18" charset="0"/>
                <a:cs typeface="Trajan Pro" pitchFamily="18" charset="0"/>
                <a:sym typeface="Trajan Pro" pitchFamily="18" charset="0"/>
              </a:rPr>
              <a:t>Consider utilizing IRS “Innocent Spouse Provision” </a:t>
            </a:r>
            <a:endParaRPr lang="en-US" sz="1800" dirty="0">
              <a:solidFill>
                <a:srgbClr val="FFFFFF"/>
              </a:solidFill>
              <a:sym typeface="Trajan Pro" pitchFamily="18" charset="0"/>
            </a:endParaRPr>
          </a:p>
          <a:p>
            <a:endParaRPr lang="en-US" dirty="0"/>
          </a:p>
        </p:txBody>
      </p:sp>
    </p:spTree>
    <p:extLst>
      <p:ext uri="{BB962C8B-B14F-4D97-AF65-F5344CB8AC3E}">
        <p14:creationId xmlns:p14="http://schemas.microsoft.com/office/powerpoint/2010/main" val="1700718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12165</Words>
  <Application>Microsoft Office PowerPoint</Application>
  <PresentationFormat>Widescreen</PresentationFormat>
  <Paragraphs>801</Paragraphs>
  <Slides>101</Slides>
  <Notes>101</Notes>
  <HiddenSlides>0</HiddenSlides>
  <MMClips>5</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PowerPoint Presentation</vt:lpstr>
      <vt:lpstr>Session 4 Topics</vt:lpstr>
      <vt:lpstr>Supplemental Reading and Resources for this section includes:</vt:lpstr>
      <vt:lpstr>Motivational Interviewing  &amp;  Stages of Change</vt:lpstr>
      <vt:lpstr>Motivational Interviewing</vt:lpstr>
      <vt:lpstr>Video Lecture 8: Stages of Change</vt:lpstr>
      <vt:lpstr>Basic Tenets of Motivational Interviewing</vt:lpstr>
      <vt:lpstr>Stages of Change</vt:lpstr>
      <vt:lpstr>Precontemplation Stage</vt:lpstr>
      <vt:lpstr>Contemplation Stage</vt:lpstr>
      <vt:lpstr>Preparation Stage</vt:lpstr>
      <vt:lpstr>Action Stage</vt:lpstr>
      <vt:lpstr>Maintenance Stage</vt:lpstr>
      <vt:lpstr>Understanding Relapse</vt:lpstr>
      <vt:lpstr>Six Ways to Increase Resistance</vt:lpstr>
      <vt:lpstr>Abstinence-Based Recovery</vt:lpstr>
      <vt:lpstr>Defining Abstinence-Based Treatment</vt:lpstr>
      <vt:lpstr>Integrating with Self-Help</vt:lpstr>
      <vt:lpstr>Introduction to the 12 Steps of GA</vt:lpstr>
      <vt:lpstr>PowerPoint Presentation</vt:lpstr>
      <vt:lpstr>Video Lecture 9: Serenity Prayer &amp; Mindfulness</vt:lpstr>
      <vt:lpstr>Gamblers Anonymous</vt:lpstr>
      <vt:lpstr>Meeting Types</vt:lpstr>
      <vt:lpstr>Benefits of GA Meetings</vt:lpstr>
      <vt:lpstr>Limitations to Support Groups</vt:lpstr>
      <vt:lpstr>Comparison to AA Meetings</vt:lpstr>
      <vt:lpstr>Comparison to AA Meetings</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GA and AA: A 12-Step Comparison</vt:lpstr>
      <vt:lpstr>Abstinence-Based Treatment</vt:lpstr>
      <vt:lpstr>Video Lecture 10: Resilience </vt:lpstr>
      <vt:lpstr>Research on Abstinence-Based Treatment</vt:lpstr>
      <vt:lpstr>Russo et al. (1984)</vt:lpstr>
      <vt:lpstr>Taber et al. (1987)</vt:lpstr>
      <vt:lpstr>Volberg (1988) &amp; Blackman et al. (1989)</vt:lpstr>
      <vt:lpstr>Oregon &amp; Minnesota Statewide Evaluations</vt:lpstr>
      <vt:lpstr>Minnesota (Stinchfield and Winters, 1996)</vt:lpstr>
      <vt:lpstr>Minnesota (Abt et al. 1997)</vt:lpstr>
      <vt:lpstr>Natural  Recovery</vt:lpstr>
      <vt:lpstr>Defining Natural Recovery</vt:lpstr>
      <vt:lpstr>The Tradition of Natural Recovery</vt:lpstr>
      <vt:lpstr>Natural Recovery: Epidemiological Studies</vt:lpstr>
      <vt:lpstr>Natural Recovery: Epidemiological Studies</vt:lpstr>
      <vt:lpstr>Natural Recovery: Research Qualities</vt:lpstr>
      <vt:lpstr>Findings on Natural Recovery</vt:lpstr>
      <vt:lpstr>Applying Natural Recovery Concepts</vt:lpstr>
      <vt:lpstr>Harm Reduction &amp; Early Intervention</vt:lpstr>
      <vt:lpstr>Video Lecture 11: Abstinence vs. Harm Reduction</vt:lpstr>
      <vt:lpstr>Defining Harm Reduction</vt:lpstr>
      <vt:lpstr>Harm Reduction in Research</vt:lpstr>
      <vt:lpstr>Harm Reduction in Research</vt:lpstr>
      <vt:lpstr>Harm Reduction in Research</vt:lpstr>
      <vt:lpstr>Harm Reduction in Research</vt:lpstr>
      <vt:lpstr>Support for Harm Reduction Models</vt:lpstr>
      <vt:lpstr>Application of Harm Reduction Models</vt:lpstr>
      <vt:lpstr>Financial Issues in Gambling</vt:lpstr>
      <vt:lpstr>Video Lecture 12: The Meaning of Money</vt:lpstr>
      <vt:lpstr>The Value of Money</vt:lpstr>
      <vt:lpstr>Taber (2001): The Meaning of Money</vt:lpstr>
      <vt:lpstr>Taber (2001): The Meaning of Money</vt:lpstr>
      <vt:lpstr>Chaos and Consequences with Money</vt:lpstr>
      <vt:lpstr>Chaos and Consequences with Money</vt:lpstr>
      <vt:lpstr>Enabling the Gambler: Financial Mistakes</vt:lpstr>
      <vt:lpstr>Adding “No” to the Family Vocabulary</vt:lpstr>
      <vt:lpstr>Limiting Gambler’s Access to Money</vt:lpstr>
      <vt:lpstr>Financial Protection Plans</vt:lpstr>
      <vt:lpstr>Pressure Relief: Getting the Full Picture</vt:lpstr>
      <vt:lpstr>Special Concerns for Finances</vt:lpstr>
      <vt:lpstr>Assessing Financial Health</vt:lpstr>
      <vt:lpstr>Devising a Budget Plan</vt:lpstr>
      <vt:lpstr>Adhering to the Spending Plan</vt:lpstr>
      <vt:lpstr>Financial Counseling</vt:lpstr>
      <vt:lpstr>Financial Counseling</vt:lpstr>
      <vt:lpstr>Legal Issues in  Gambling</vt:lpstr>
      <vt:lpstr>Legal Problems in Gambling Treatment</vt:lpstr>
      <vt:lpstr>Contributing Factors to Illegal Acts</vt:lpstr>
      <vt:lpstr>Gambling &amp; The Law</vt:lpstr>
      <vt:lpstr>Gambling &amp; The Law</vt:lpstr>
      <vt:lpstr>Gambling &amp; The Law</vt:lpstr>
      <vt:lpstr>McNaughten Rule</vt:lpstr>
      <vt:lpstr>McNaughten Rule</vt:lpstr>
      <vt:lpstr>The Frye and Daubert Standards</vt:lpstr>
      <vt:lpstr>Counselors &amp; Legal Standards</vt:lpstr>
      <vt:lpstr>Rulings for Problem Gamblers</vt:lpstr>
      <vt:lpstr>Alternative Sentencing</vt:lpstr>
      <vt:lpstr>Therapeutic Justice System</vt:lpstr>
      <vt:lpstr>Keys to Care and Legal Issues</vt:lpstr>
      <vt:lpstr>Clinician’s Obligation to the Court</vt:lpstr>
      <vt:lpstr>Clinician’s Obligation to the Court</vt:lpstr>
      <vt:lpstr>Summary</vt:lpstr>
      <vt:lpstr>End of Session 4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Maxwell Hartgraves</dc:creator>
  <cp:lastModifiedBy>Daniel Kaufmann</cp:lastModifiedBy>
  <cp:revision>39</cp:revision>
  <dcterms:created xsi:type="dcterms:W3CDTF">2019-08-12T17:56:24Z</dcterms:created>
  <dcterms:modified xsi:type="dcterms:W3CDTF">2021-03-04T15:17:18Z</dcterms:modified>
</cp:coreProperties>
</file>